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22" r:id="rId3"/>
    <p:sldMasterId id="2147483741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Racing Sans One" panose="020B0604020202020204" charset="0"/>
      <p:regular r:id="rId43"/>
    </p:embeddedFont>
    <p:embeddedFont>
      <p:font typeface="Merriweather" panose="020B060402020202020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4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cba765e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cba765ea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07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1d2bd6af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1d2bd6af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44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1d2bd6af7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1d2bd6af7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5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1d2bd6af7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1d2bd6af7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677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1d2bd6af7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1d2bd6af7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793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1d2bd6af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1d2bd6af7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14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1d2bd6af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1d2bd6af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026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1d2bd6af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1d2bd6af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290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37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1d2bd6af7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81d2bd6af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629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35fbc11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35fbc11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77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d3edf50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d3edf50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00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68650e0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68650e0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289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68650e0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68650e0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61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368650e0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368650e0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254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68650e0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68650e0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05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368650e0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368650e0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062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1d2bd6af7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81d2bd6af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21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1" type="title">
  <p:cSld name="Title Typ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3" name="Google Shape;13;p2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571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">
  <p:cSld name="Title Typ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9" name="Google Shape;19;p3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18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 1">
  <p:cSld name="Title Type 2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25" name="Google Shape;25;p4"/>
          <p:cNvCxnSpPr/>
          <p:nvPr/>
        </p:nvCxnSpPr>
        <p:spPr>
          <a:xfrm rot="10800000" flipH="1">
            <a:off x="3201750" y="3361125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011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">
  <p:cSld name="Meeting Time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1239175" y="120298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29" name="Google Shape;29;p5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75" y="1190738"/>
            <a:ext cx="1194551" cy="1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3676" y="1236262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3125" y="1165500"/>
            <a:ext cx="1253300" cy="1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575" y="2290171"/>
            <a:ext cx="1194551" cy="10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02675" y="160177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>
            <a:off x="1302675" y="160101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/>
          <p:nvPr/>
        </p:nvSpPr>
        <p:spPr>
          <a:xfrm>
            <a:off x="4092275" y="11907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4155775" y="15895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4155775" y="15887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 txBox="1"/>
          <p:nvPr/>
        </p:nvSpPr>
        <p:spPr>
          <a:xfrm>
            <a:off x="7008875" y="12001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Chassis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7072375" y="15989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4" name="Google Shape;44;p5"/>
          <p:cNvCxnSpPr/>
          <p:nvPr/>
        </p:nvCxnSpPr>
        <p:spPr>
          <a:xfrm>
            <a:off x="7072375" y="15981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5"/>
          <p:cNvSpPr txBox="1"/>
          <p:nvPr/>
        </p:nvSpPr>
        <p:spPr>
          <a:xfrm>
            <a:off x="1239175" y="23369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3676" y="2370187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3125" y="2299425"/>
            <a:ext cx="1253300" cy="1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302675" y="273570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1302675" y="273493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5"/>
          <p:cNvSpPr txBox="1"/>
          <p:nvPr/>
        </p:nvSpPr>
        <p:spPr>
          <a:xfrm>
            <a:off x="4092275" y="23246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Manufacturing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5"/>
          </p:nvPr>
        </p:nvSpPr>
        <p:spPr>
          <a:xfrm>
            <a:off x="4155775" y="27234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2" name="Google Shape;52;p5"/>
          <p:cNvCxnSpPr/>
          <p:nvPr/>
        </p:nvCxnSpPr>
        <p:spPr>
          <a:xfrm>
            <a:off x="4155775" y="2722688"/>
            <a:ext cx="17772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5"/>
          <p:cNvSpPr txBox="1"/>
          <p:nvPr/>
        </p:nvSpPr>
        <p:spPr>
          <a:xfrm>
            <a:off x="7008875" y="23340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Business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6"/>
          </p:nvPr>
        </p:nvSpPr>
        <p:spPr>
          <a:xfrm>
            <a:off x="7072375" y="27328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5" name="Google Shape;55;p5"/>
          <p:cNvCxnSpPr/>
          <p:nvPr/>
        </p:nvCxnSpPr>
        <p:spPr>
          <a:xfrm>
            <a:off x="7072375" y="273208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5"/>
          <p:cNvSpPr txBox="1"/>
          <p:nvPr/>
        </p:nvSpPr>
        <p:spPr>
          <a:xfrm>
            <a:off x="3552500" y="3470900"/>
            <a:ext cx="322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7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General Meetings</a:t>
            </a:r>
            <a:endParaRPr sz="27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7"/>
          </p:nvPr>
        </p:nvSpPr>
        <p:spPr>
          <a:xfrm>
            <a:off x="3584300" y="3991650"/>
            <a:ext cx="3161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8" name="Google Shape;58;p5"/>
          <p:cNvCxnSpPr/>
          <p:nvPr/>
        </p:nvCxnSpPr>
        <p:spPr>
          <a:xfrm>
            <a:off x="3584300" y="3990888"/>
            <a:ext cx="31614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1624" y="3362459"/>
            <a:ext cx="1664701" cy="111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64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63" name="Google Shape;63;p6"/>
          <p:cNvCxnSpPr/>
          <p:nvPr/>
        </p:nvCxnSpPr>
        <p:spPr>
          <a:xfrm rot="10800000" flipH="1">
            <a:off x="852900" y="274380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21230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400" lvl="1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 b="1"/>
            </a:lvl7pPr>
            <a:lvl8pPr marL="3657600" lvl="7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 b="1"/>
            </a:lvl8pPr>
            <a:lvl9pPr marL="4114800" lvl="8" indent="-3429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 b="1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68" name="Google Shape;68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70" name="Google Shape;70;p7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" name="Google Shape;71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14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anel Picture">
  <p:cSld name="Title and body Panel Pictur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 b="1"/>
            </a:lvl1pPr>
            <a:lvl2pPr marL="914400" lvl="1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2pPr>
            <a:lvl3pPr marL="1371600" lvl="2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3pPr>
            <a:lvl4pPr marL="1828800" lvl="3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4pPr>
            <a:lvl5pPr marL="2286000" lvl="4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5pPr>
            <a:lvl6pPr marL="2743200" lvl="5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6pPr>
            <a:lvl7pPr marL="3200400" lvl="6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7pPr>
            <a:lvl8pPr marL="3657600" lvl="7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8pPr>
            <a:lvl9pPr marL="4114800" lvl="8" indent="-36195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2100"/>
              <a:buChar char="■"/>
              <a:defRPr sz="2100" b="1"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76" name="Google Shape;76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78" name="Google Shape;78;p8"/>
          <p:cNvCxnSpPr/>
          <p:nvPr/>
        </p:nvCxnSpPr>
        <p:spPr>
          <a:xfrm rot="10800000" flipH="1">
            <a:off x="371900" y="1004100"/>
            <a:ext cx="5743500" cy="204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Google Shape;79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234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54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26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51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9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0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 1">
  <p:cSld name="Meeting Time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185950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0" name="Google Shape;100;p14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47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616595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2" name="Google Shape;102;p14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92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859500" y="27754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Frame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4" name="Google Shape;104;p14" descr="Frame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7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6165950" y="28105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6" name="Google Shape;106;p14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392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877050" y="331226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2"/>
          </p:nvPr>
        </p:nvSpPr>
        <p:spPr>
          <a:xfrm>
            <a:off x="187705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3"/>
          </p:nvPr>
        </p:nvSpPr>
        <p:spPr>
          <a:xfrm>
            <a:off x="618350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4"/>
          </p:nvPr>
        </p:nvSpPr>
        <p:spPr>
          <a:xfrm>
            <a:off x="6183500" y="3338588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1971800" y="1677075"/>
            <a:ext cx="2041800" cy="4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4"/>
          <p:cNvCxnSpPr/>
          <p:nvPr/>
        </p:nvCxnSpPr>
        <p:spPr>
          <a:xfrm>
            <a:off x="6264200" y="16941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4"/>
          <p:cNvCxnSpPr/>
          <p:nvPr/>
        </p:nvCxnSpPr>
        <p:spPr>
          <a:xfrm>
            <a:off x="1957750" y="33115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6264200" y="3348163"/>
            <a:ext cx="2055900" cy="54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18" name="Google Shape;118;p14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06875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10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593720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004" y="165832"/>
            <a:ext cx="4043966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SECOND NAME: EMAIL</a:t>
            </a:r>
          </a:p>
          <a:p>
            <a:pPr lvl="0"/>
            <a:r>
              <a:rPr lang="en-US"/>
              <a:t>FIRST NAME: EMAIL</a:t>
            </a:r>
          </a:p>
        </p:txBody>
      </p:sp>
    </p:spTree>
    <p:extLst>
      <p:ext uri="{BB962C8B-B14F-4D97-AF65-F5344CB8AC3E}">
        <p14:creationId xmlns:p14="http://schemas.microsoft.com/office/powerpoint/2010/main" val="2340111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2752859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FAD6DFA-D33E-4F62-9832-3B424C704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6004" y="165832"/>
            <a:ext cx="4043966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 SECOND NAME: EMAIL</a:t>
            </a:r>
          </a:p>
          <a:p>
            <a:pPr lvl="0"/>
            <a:r>
              <a:rPr lang="en-US"/>
              <a:t>FIRST NAME: EMAIL</a:t>
            </a:r>
          </a:p>
        </p:txBody>
      </p:sp>
    </p:spTree>
    <p:extLst>
      <p:ext uri="{BB962C8B-B14F-4D97-AF65-F5344CB8AC3E}">
        <p14:creationId xmlns:p14="http://schemas.microsoft.com/office/powerpoint/2010/main" val="333872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670019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2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230898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3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5156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641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xmlns="" id="{E86BEA57-2BD5-4A15-AED3-4CEC78797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9398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852378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388991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83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860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858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1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52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3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04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81885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3761100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73" name="Google Shape;73;p15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74" name="Google Shape;74;p15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15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14259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06" name="Google Shape;106;p18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07" name="Google Shape;107;p18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08" name="Google Shape;108;p18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9" name="Google Shape;109;p18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712152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15" name="Google Shape;115;p19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16" name="Google Shape;116;p19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17" name="Google Shape;117;p19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8" name="Google Shape;118;p19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02224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23" name="Google Shape;123;p20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24" name="Google Shape;124;p20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25" name="Google Shape;125;p20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6" name="Google Shape;126;p20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2237937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0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2"/>
          </p:nvPr>
        </p:nvSpPr>
        <p:spPr>
          <a:xfrm>
            <a:off x="457200" y="1076326"/>
            <a:ext cx="3008400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34" name="Google Shape;134;p21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35" name="Google Shape;135;p21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36" name="Google Shape;136;p21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21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172661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792288" y="3310673"/>
            <a:ext cx="5486400" cy="42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40" name="Google Shape;140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279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1792288" y="3764704"/>
            <a:ext cx="5486400" cy="52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45" name="Google Shape;145;p22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46" name="Google Shape;146;p22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47" name="Google Shape;147;p22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8" name="Google Shape;148;p22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083655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 rot="5400000">
            <a:off x="3028950" y="-1371599"/>
            <a:ext cx="308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55" name="Google Shape;155;p23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56" name="Google Shape;156;p23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57" name="Google Shape;157;p23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8" name="Google Shape;158;p23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505644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 rot="5400000">
            <a:off x="5646488" y="1188892"/>
            <a:ext cx="40232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 rot="5400000">
            <a:off x="1455488" y="-792308"/>
            <a:ext cx="40232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65" name="Google Shape;165;p24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66" name="Google Shape;166;p24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67" name="Google Shape;167;p24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8" name="Google Shape;168;p24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290045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51435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1714500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62" name="Google Shape;62;p14"/>
          <p:cNvGrpSpPr/>
          <p:nvPr/>
        </p:nvGrpSpPr>
        <p:grpSpPr>
          <a:xfrm>
            <a:off x="0" y="2971800"/>
            <a:ext cx="9144000" cy="2171700"/>
            <a:chOff x="0" y="3962400"/>
            <a:chExt cx="9144000" cy="2895600"/>
          </a:xfrm>
        </p:grpSpPr>
        <p:sp>
          <p:nvSpPr>
            <p:cNvPr id="63" name="Google Shape;63;p14"/>
            <p:cNvSpPr/>
            <p:nvPr/>
          </p:nvSpPr>
          <p:spPr>
            <a:xfrm>
              <a:off x="0" y="3962400"/>
              <a:ext cx="9144000" cy="28956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64" name="Google Shape;64;p14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1000" y="4572000"/>
              <a:ext cx="5181602" cy="1995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65;p14"/>
            <p:cNvCxnSpPr/>
            <p:nvPr/>
          </p:nvCxnSpPr>
          <p:spPr>
            <a:xfrm>
              <a:off x="0" y="39624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935521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4/13/2020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cing Sans One"/>
              <a:buNone/>
              <a:defRPr sz="2800">
                <a:solidFill>
                  <a:schemeClr val="dk1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"/>
              <a:buChar char="●"/>
              <a:defRPr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57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4/13/2020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7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065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ME 199</a:t>
            </a:r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4/13/20</a:t>
            </a:r>
            <a:endParaRPr/>
          </a:p>
        </p:txBody>
      </p:sp>
      <p:pic>
        <p:nvPicPr>
          <p:cNvPr id="125" name="Google Shape;125;p15" descr="vignette.png"/>
          <p:cNvPicPr preferRelativeResize="0"/>
          <p:nvPr/>
        </p:nvPicPr>
        <p:blipFill rotWithShape="1">
          <a:blip r:embed="rId3">
            <a:alphaModFix/>
          </a:blip>
          <a:srcRect l="23085" r="23090"/>
          <a:stretch/>
        </p:blipFill>
        <p:spPr>
          <a:xfrm rot="10800000">
            <a:off x="3126675" y="0"/>
            <a:ext cx="276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4">
            <a:alphaModFix/>
          </a:blip>
          <a:srcRect l="22126" r="32280"/>
          <a:stretch/>
        </p:blipFill>
        <p:spPr>
          <a:xfrm>
            <a:off x="-1" y="0"/>
            <a:ext cx="3126675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06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FDA2B-8CB0-45CB-9BB8-3F3330A6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FBB45F-F61A-47C9-8992-040B0E762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5450240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Design Report was submitted last Monday</a:t>
            </a:r>
          </a:p>
          <a:p>
            <a:pPr lvl="1"/>
            <a:r>
              <a:rPr lang="en-US">
                <a:latin typeface="Titillium Web"/>
              </a:rPr>
              <a:t>Thanks to all that helped!</a:t>
            </a:r>
          </a:p>
          <a:p>
            <a:pPr marL="0" indent="0">
              <a:buNone/>
            </a:pPr>
            <a:endParaRPr lang="en-US">
              <a:latin typeface="Titillium Web"/>
            </a:endParaRPr>
          </a:p>
          <a:p>
            <a:pPr marL="0" indent="0">
              <a:buNone/>
            </a:pPr>
            <a:endParaRPr lang="en-US">
              <a:latin typeface="Titillium Web"/>
            </a:endParaRPr>
          </a:p>
          <a:p>
            <a:r>
              <a:rPr lang="en-US">
                <a:latin typeface="Titillium Web"/>
              </a:rPr>
              <a:t>Work is continuing building simulations for 4WD validation</a:t>
            </a:r>
          </a:p>
          <a:p>
            <a:endParaRPr lang="en-US">
              <a:latin typeface="Titillium Web"/>
            </a:endParaRPr>
          </a:p>
          <a:p>
            <a:pPr marL="0" indent="0">
              <a:buNone/>
            </a:pPr>
            <a:endParaRPr lang="en-US">
              <a:latin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19221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D514C-6AB6-422A-B535-4469E1E92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Subteam</a:t>
            </a:r>
            <a:r>
              <a:rPr lang="en-US"/>
              <a:t> Meeting Times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E4AB69-07D5-4A8A-AB4C-FD3BA5E6C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7717894" cy="3451622"/>
          </a:xfrm>
        </p:spPr>
        <p:txBody>
          <a:bodyPr>
            <a:normAutofit/>
          </a:bodyPr>
          <a:lstStyle/>
          <a:p>
            <a:r>
              <a:rPr lang="en-US"/>
              <a:t>General: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Chassis/Suspension: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Drivetrain: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Aerodynamics: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Tractive: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DAQA: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endParaRPr lang="en-US" b="1">
              <a:solidFill>
                <a:srgbClr val="F26422"/>
              </a:solidFill>
            </a:endParaRPr>
          </a:p>
          <a:p>
            <a:pPr marL="0" indent="0">
              <a:buNone/>
            </a:pPr>
            <a:r>
              <a:rPr lang="en-US" b="1" err="1">
                <a:solidFill>
                  <a:srgbClr val="F26422"/>
                </a:solidFill>
              </a:rPr>
              <a:t>Mattermost</a:t>
            </a:r>
            <a:r>
              <a:rPr lang="en-US" b="1">
                <a:solidFill>
                  <a:srgbClr val="F26422"/>
                </a:solidFill>
              </a:rPr>
              <a:t> channels will be up to date with any virtual meetings that take place!</a:t>
            </a:r>
          </a:p>
        </p:txBody>
      </p:sp>
    </p:spTree>
    <p:extLst>
      <p:ext uri="{BB962C8B-B14F-4D97-AF65-F5344CB8AC3E}">
        <p14:creationId xmlns:p14="http://schemas.microsoft.com/office/powerpoint/2010/main" val="319404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SUBTEAMS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7AB02E8-98B9-4E07-8BD2-E81FEC119C54}"/>
              </a:ext>
            </a:extLst>
          </p:cNvPr>
          <p:cNvGrpSpPr/>
          <p:nvPr/>
        </p:nvGrpSpPr>
        <p:grpSpPr>
          <a:xfrm>
            <a:off x="1844338" y="2591279"/>
            <a:ext cx="1307750" cy="986593"/>
            <a:chOff x="3193103" y="3455037"/>
            <a:chExt cx="1743666" cy="13154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CAF14CC-180E-47DA-9C9B-749314FBB033}"/>
                </a:ext>
              </a:extLst>
            </p:cNvPr>
            <p:cNvSpPr txBox="1"/>
            <p:nvPr/>
          </p:nvSpPr>
          <p:spPr>
            <a:xfrm>
              <a:off x="3193103" y="4093385"/>
              <a:ext cx="17436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CHASSIS</a:t>
              </a:r>
            </a:p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SUSPENSION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2F1D985-A8D8-4398-ADEF-CEE35B3CC713}"/>
                </a:ext>
              </a:extLst>
            </p:cNvPr>
            <p:cNvGrpSpPr/>
            <p:nvPr/>
          </p:nvGrpSpPr>
          <p:grpSpPr>
            <a:xfrm>
              <a:off x="3484262" y="3455037"/>
              <a:ext cx="1230388" cy="586297"/>
              <a:chOff x="3455705" y="4776748"/>
              <a:chExt cx="4864271" cy="2317892"/>
            </a:xfrm>
          </p:grpSpPr>
          <p:pic>
            <p:nvPicPr>
              <p:cNvPr id="8" name="Graphic 7" descr="Ethernet">
                <a:extLst>
                  <a:ext uri="{FF2B5EF4-FFF2-40B4-BE49-F238E27FC236}">
                    <a16:creationId xmlns:a16="http://schemas.microsoft.com/office/drawing/2014/main" xmlns="" id="{345758F4-29CA-4E54-8F50-EE90148D4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910347" y="5992720"/>
                <a:ext cx="914399" cy="914400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E97A72C0-A8BC-4848-92AC-1B19B0596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046" y="5838275"/>
                <a:ext cx="0" cy="74554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873C05E8-E589-4AB0-9B9F-8DB43BBC39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5046" y="5838275"/>
                <a:ext cx="948690" cy="8001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1D3B78AF-B026-4560-B151-6DD248CFE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9339" y="5836381"/>
                <a:ext cx="622600" cy="58029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162F6534-FA2D-4D3B-A7CF-E01B0B5A2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0359" y="6439239"/>
                <a:ext cx="657990" cy="158503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856707BE-8F12-4731-A51E-212915671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046" y="5925741"/>
                <a:ext cx="609827" cy="350408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575ADF96-E996-468F-8B61-9031E3B422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5705" y="6569607"/>
                <a:ext cx="715691" cy="227497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65405606-ABC7-44A3-B390-5E516CBEF2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1083" y="5818729"/>
                <a:ext cx="6325" cy="46863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0033B402-B8CC-4A0A-BD91-8864339583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836" y="5878280"/>
                <a:ext cx="1645354" cy="50551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46ED6914-BBCD-4DB4-A3F0-4C090124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165" y="6390809"/>
                <a:ext cx="1586025" cy="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72E21B07-0B08-4781-84F5-346251CEA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165" y="6415334"/>
                <a:ext cx="1127526" cy="533565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61BB5F25-65D8-4BD2-9386-72D754C2FB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0617" y="6836496"/>
                <a:ext cx="1311388" cy="130602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92F5CD18-EF63-4F15-999E-9EDA03D7C6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8792" y="6390809"/>
                <a:ext cx="465398" cy="576289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25B0A41-CB07-4D77-81A8-418B64128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7885" y="4776748"/>
                <a:ext cx="513" cy="219035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360FA52E-16BE-4445-AE0A-C7CE2EA4E4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9931" y="6948899"/>
                <a:ext cx="936172" cy="5368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EA57C2B2-E329-466B-9637-995618757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87885" y="6400389"/>
                <a:ext cx="539357" cy="54851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D17FBE9-F05E-4568-849E-59DF0571A9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24829" y="6400389"/>
                <a:ext cx="691585" cy="84292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193A847-37C6-4DF6-BAE6-6D513E845D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87885" y="4919146"/>
                <a:ext cx="800408" cy="129190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3B21882F-EA40-4768-895A-D3D9A4A4CA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96103" y="6914139"/>
                <a:ext cx="369751" cy="3732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49966983-A0AF-4534-9507-33D2B01384F3}"/>
                  </a:ext>
                </a:extLst>
              </p:cNvPr>
              <p:cNvSpPr/>
              <p:nvPr/>
            </p:nvSpPr>
            <p:spPr>
              <a:xfrm>
                <a:off x="3971159" y="6001774"/>
                <a:ext cx="1092870" cy="1092866"/>
              </a:xfrm>
              <a:prstGeom prst="ellipse">
                <a:avLst/>
              </a:prstGeom>
              <a:solidFill>
                <a:srgbClr val="F264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2DDC0C64-6E2E-4AE5-952B-229E78EA6C78}"/>
                  </a:ext>
                </a:extLst>
              </p:cNvPr>
              <p:cNvSpPr/>
              <p:nvPr/>
            </p:nvSpPr>
            <p:spPr>
              <a:xfrm>
                <a:off x="4150178" y="6200284"/>
                <a:ext cx="702902" cy="702902"/>
              </a:xfrm>
              <a:prstGeom prst="ellipse">
                <a:avLst/>
              </a:prstGeom>
              <a:solidFill>
                <a:srgbClr val="1D28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E46D807-0B13-40DD-A6E8-AFF971AD829E}"/>
                  </a:ext>
                </a:extLst>
              </p:cNvPr>
              <p:cNvSpPr/>
              <p:nvPr/>
            </p:nvSpPr>
            <p:spPr>
              <a:xfrm>
                <a:off x="7227106" y="6001774"/>
                <a:ext cx="1092870" cy="1092866"/>
              </a:xfrm>
              <a:prstGeom prst="ellipse">
                <a:avLst/>
              </a:prstGeom>
              <a:solidFill>
                <a:srgbClr val="F264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26F4C9AE-FB60-41FA-9096-EC057F24FBF6}"/>
                  </a:ext>
                </a:extLst>
              </p:cNvPr>
              <p:cNvSpPr/>
              <p:nvPr/>
            </p:nvSpPr>
            <p:spPr>
              <a:xfrm>
                <a:off x="7416275" y="6200284"/>
                <a:ext cx="702902" cy="702902"/>
              </a:xfrm>
              <a:prstGeom prst="ellipse">
                <a:avLst/>
              </a:prstGeom>
              <a:solidFill>
                <a:srgbClr val="1D28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E7E01A-24CC-4FD8-9799-349EDC0C096B}"/>
              </a:ext>
            </a:extLst>
          </p:cNvPr>
          <p:cNvGrpSpPr/>
          <p:nvPr/>
        </p:nvGrpSpPr>
        <p:grpSpPr>
          <a:xfrm>
            <a:off x="3295565" y="2627233"/>
            <a:ext cx="1395764" cy="950636"/>
            <a:chOff x="5128073" y="3502978"/>
            <a:chExt cx="1861018" cy="12675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3395E4D-20F3-40AA-9B54-903F1CA6FC08}"/>
                </a:ext>
              </a:extLst>
            </p:cNvPr>
            <p:cNvSpPr/>
            <p:nvPr/>
          </p:nvSpPr>
          <p:spPr>
            <a:xfrm>
              <a:off x="5405332" y="3502978"/>
              <a:ext cx="1306500" cy="493601"/>
            </a:xfrm>
            <a:custGeom>
              <a:avLst/>
              <a:gdLst>
                <a:gd name="connsiteX0" fmla="*/ 637367 w 2720263"/>
                <a:gd name="connsiteY0" fmla="*/ 498695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559262 w 2720263"/>
                <a:gd name="connsiteY0" fmla="*/ 452975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985982 w 2720263"/>
                <a:gd name="connsiteY0" fmla="*/ 50441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985982 w 2720263"/>
                <a:gd name="connsiteY0" fmla="*/ 50441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96447 w 2720263"/>
                <a:gd name="connsiteY36" fmla="*/ 48917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96447 w 2720263"/>
                <a:gd name="connsiteY36" fmla="*/ 48917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22152 w 2720263"/>
                <a:gd name="connsiteY36" fmla="*/ 456785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22152 w 2720263"/>
                <a:gd name="connsiteY36" fmla="*/ 456785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8273"/>
                <a:gd name="connsiteX1" fmla="*/ 363047 w 2720263"/>
                <a:gd name="connsiteY1" fmla="*/ 510125 h 1008273"/>
                <a:gd name="connsiteX2" fmla="*/ 58247 w 2720263"/>
                <a:gd name="connsiteY2" fmla="*/ 599660 h 1008273"/>
                <a:gd name="connsiteX3" fmla="*/ 71582 w 2720263"/>
                <a:gd name="connsiteY3" fmla="*/ 679670 h 1008273"/>
                <a:gd name="connsiteX4" fmla="*/ 281132 w 2720263"/>
                <a:gd name="connsiteY4" fmla="*/ 803495 h 1008273"/>
                <a:gd name="connsiteX5" fmla="*/ 153497 w 2720263"/>
                <a:gd name="connsiteY5" fmla="*/ 816830 h 1008273"/>
                <a:gd name="connsiteX6" fmla="*/ 75392 w 2720263"/>
                <a:gd name="connsiteY6" fmla="*/ 818735 h 1008273"/>
                <a:gd name="connsiteX7" fmla="*/ 8717 w 2720263"/>
                <a:gd name="connsiteY7" fmla="*/ 875885 h 1008273"/>
                <a:gd name="connsiteX8" fmla="*/ 4907 w 2720263"/>
                <a:gd name="connsiteY8" fmla="*/ 957800 h 1008273"/>
                <a:gd name="connsiteX9" fmla="*/ 46817 w 2720263"/>
                <a:gd name="connsiteY9" fmla="*/ 963515 h 1008273"/>
                <a:gd name="connsiteX10" fmla="*/ 439247 w 2720263"/>
                <a:gd name="connsiteY10" fmla="*/ 963515 h 1008273"/>
                <a:gd name="connsiteX11" fmla="*/ 530687 w 2720263"/>
                <a:gd name="connsiteY11" fmla="*/ 953990 h 1008273"/>
                <a:gd name="connsiteX12" fmla="*/ 538307 w 2720263"/>
                <a:gd name="connsiteY12" fmla="*/ 902555 h 1008273"/>
                <a:gd name="connsiteX13" fmla="*/ 616412 w 2720263"/>
                <a:gd name="connsiteY13" fmla="*/ 927320 h 1008273"/>
                <a:gd name="connsiteX14" fmla="*/ 856442 w 2720263"/>
                <a:gd name="connsiteY14" fmla="*/ 944465 h 1008273"/>
                <a:gd name="connsiteX15" fmla="*/ 1424132 w 2720263"/>
                <a:gd name="connsiteY15" fmla="*/ 1007330 h 1008273"/>
                <a:gd name="connsiteX16" fmla="*/ 2028017 w 2720263"/>
                <a:gd name="connsiteY16" fmla="*/ 978755 h 1008273"/>
                <a:gd name="connsiteX17" fmla="*/ 2134697 w 2720263"/>
                <a:gd name="connsiteY17" fmla="*/ 931130 h 1008273"/>
                <a:gd name="connsiteX18" fmla="*/ 2148032 w 2720263"/>
                <a:gd name="connsiteY18" fmla="*/ 733010 h 1008273"/>
                <a:gd name="connsiteX19" fmla="*/ 2254712 w 2720263"/>
                <a:gd name="connsiteY19" fmla="*/ 715865 h 1008273"/>
                <a:gd name="connsiteX20" fmla="*/ 2622377 w 2720263"/>
                <a:gd name="connsiteY20" fmla="*/ 710150 h 1008273"/>
                <a:gd name="connsiteX21" fmla="*/ 2704292 w 2720263"/>
                <a:gd name="connsiteY21" fmla="*/ 710150 h 1008273"/>
                <a:gd name="connsiteX22" fmla="*/ 2719532 w 2720263"/>
                <a:gd name="connsiteY22" fmla="*/ 670145 h 1008273"/>
                <a:gd name="connsiteX23" fmla="*/ 2717627 w 2720263"/>
                <a:gd name="connsiteY23" fmla="*/ 432020 h 1008273"/>
                <a:gd name="connsiteX24" fmla="*/ 2715722 w 2720263"/>
                <a:gd name="connsiteY24" fmla="*/ 123410 h 1008273"/>
                <a:gd name="connsiteX25" fmla="*/ 2704292 w 2720263"/>
                <a:gd name="connsiteY25" fmla="*/ 28160 h 1008273"/>
                <a:gd name="connsiteX26" fmla="*/ 2610947 w 2720263"/>
                <a:gd name="connsiteY26" fmla="*/ 52925 h 1008273"/>
                <a:gd name="connsiteX27" fmla="*/ 2603327 w 2720263"/>
                <a:gd name="connsiteY27" fmla="*/ 3395 h 1008273"/>
                <a:gd name="connsiteX28" fmla="*/ 2407112 w 2720263"/>
                <a:gd name="connsiteY28" fmla="*/ 5300 h 1008273"/>
                <a:gd name="connsiteX29" fmla="*/ 2210897 w 2720263"/>
                <a:gd name="connsiteY29" fmla="*/ 12920 h 1008273"/>
                <a:gd name="connsiteX30" fmla="*/ 1988012 w 2720263"/>
                <a:gd name="connsiteY30" fmla="*/ 77690 h 1008273"/>
                <a:gd name="connsiteX31" fmla="*/ 1949912 w 2720263"/>
                <a:gd name="connsiteY31" fmla="*/ 226280 h 1008273"/>
                <a:gd name="connsiteX32" fmla="*/ 1955627 w 2720263"/>
                <a:gd name="connsiteY32" fmla="*/ 733010 h 1008273"/>
                <a:gd name="connsiteX33" fmla="*/ 1839422 w 2720263"/>
                <a:gd name="connsiteY33" fmla="*/ 750155 h 1008273"/>
                <a:gd name="connsiteX34" fmla="*/ 1376507 w 2720263"/>
                <a:gd name="connsiteY34" fmla="*/ 632045 h 1008273"/>
                <a:gd name="connsiteX35" fmla="*/ 1001222 w 2720263"/>
                <a:gd name="connsiteY35" fmla="*/ 494885 h 1008273"/>
                <a:gd name="connsiteX36" fmla="*/ 888827 w 2720263"/>
                <a:gd name="connsiteY36" fmla="*/ 485360 h 1008273"/>
                <a:gd name="connsiteX0" fmla="*/ 892637 w 2720263"/>
                <a:gd name="connsiteY0" fmla="*/ 489170 h 990560"/>
                <a:gd name="connsiteX1" fmla="*/ 363047 w 2720263"/>
                <a:gd name="connsiteY1" fmla="*/ 510125 h 990560"/>
                <a:gd name="connsiteX2" fmla="*/ 58247 w 2720263"/>
                <a:gd name="connsiteY2" fmla="*/ 599660 h 990560"/>
                <a:gd name="connsiteX3" fmla="*/ 71582 w 2720263"/>
                <a:gd name="connsiteY3" fmla="*/ 679670 h 990560"/>
                <a:gd name="connsiteX4" fmla="*/ 281132 w 2720263"/>
                <a:gd name="connsiteY4" fmla="*/ 803495 h 990560"/>
                <a:gd name="connsiteX5" fmla="*/ 153497 w 2720263"/>
                <a:gd name="connsiteY5" fmla="*/ 816830 h 990560"/>
                <a:gd name="connsiteX6" fmla="*/ 75392 w 2720263"/>
                <a:gd name="connsiteY6" fmla="*/ 818735 h 990560"/>
                <a:gd name="connsiteX7" fmla="*/ 8717 w 2720263"/>
                <a:gd name="connsiteY7" fmla="*/ 875885 h 990560"/>
                <a:gd name="connsiteX8" fmla="*/ 4907 w 2720263"/>
                <a:gd name="connsiteY8" fmla="*/ 957800 h 990560"/>
                <a:gd name="connsiteX9" fmla="*/ 46817 w 2720263"/>
                <a:gd name="connsiteY9" fmla="*/ 963515 h 990560"/>
                <a:gd name="connsiteX10" fmla="*/ 439247 w 2720263"/>
                <a:gd name="connsiteY10" fmla="*/ 963515 h 990560"/>
                <a:gd name="connsiteX11" fmla="*/ 530687 w 2720263"/>
                <a:gd name="connsiteY11" fmla="*/ 953990 h 990560"/>
                <a:gd name="connsiteX12" fmla="*/ 538307 w 2720263"/>
                <a:gd name="connsiteY12" fmla="*/ 902555 h 990560"/>
                <a:gd name="connsiteX13" fmla="*/ 616412 w 2720263"/>
                <a:gd name="connsiteY13" fmla="*/ 927320 h 990560"/>
                <a:gd name="connsiteX14" fmla="*/ 856442 w 2720263"/>
                <a:gd name="connsiteY14" fmla="*/ 944465 h 990560"/>
                <a:gd name="connsiteX15" fmla="*/ 1420322 w 2720263"/>
                <a:gd name="connsiteY15" fmla="*/ 988280 h 990560"/>
                <a:gd name="connsiteX16" fmla="*/ 2028017 w 2720263"/>
                <a:gd name="connsiteY16" fmla="*/ 978755 h 990560"/>
                <a:gd name="connsiteX17" fmla="*/ 2134697 w 2720263"/>
                <a:gd name="connsiteY17" fmla="*/ 931130 h 990560"/>
                <a:gd name="connsiteX18" fmla="*/ 2148032 w 2720263"/>
                <a:gd name="connsiteY18" fmla="*/ 733010 h 990560"/>
                <a:gd name="connsiteX19" fmla="*/ 2254712 w 2720263"/>
                <a:gd name="connsiteY19" fmla="*/ 715865 h 990560"/>
                <a:gd name="connsiteX20" fmla="*/ 2622377 w 2720263"/>
                <a:gd name="connsiteY20" fmla="*/ 710150 h 990560"/>
                <a:gd name="connsiteX21" fmla="*/ 2704292 w 2720263"/>
                <a:gd name="connsiteY21" fmla="*/ 710150 h 990560"/>
                <a:gd name="connsiteX22" fmla="*/ 2719532 w 2720263"/>
                <a:gd name="connsiteY22" fmla="*/ 670145 h 990560"/>
                <a:gd name="connsiteX23" fmla="*/ 2717627 w 2720263"/>
                <a:gd name="connsiteY23" fmla="*/ 432020 h 990560"/>
                <a:gd name="connsiteX24" fmla="*/ 2715722 w 2720263"/>
                <a:gd name="connsiteY24" fmla="*/ 123410 h 990560"/>
                <a:gd name="connsiteX25" fmla="*/ 2704292 w 2720263"/>
                <a:gd name="connsiteY25" fmla="*/ 28160 h 990560"/>
                <a:gd name="connsiteX26" fmla="*/ 2610947 w 2720263"/>
                <a:gd name="connsiteY26" fmla="*/ 52925 h 990560"/>
                <a:gd name="connsiteX27" fmla="*/ 2603327 w 2720263"/>
                <a:gd name="connsiteY27" fmla="*/ 3395 h 990560"/>
                <a:gd name="connsiteX28" fmla="*/ 2407112 w 2720263"/>
                <a:gd name="connsiteY28" fmla="*/ 5300 h 990560"/>
                <a:gd name="connsiteX29" fmla="*/ 2210897 w 2720263"/>
                <a:gd name="connsiteY29" fmla="*/ 12920 h 990560"/>
                <a:gd name="connsiteX30" fmla="*/ 1988012 w 2720263"/>
                <a:gd name="connsiteY30" fmla="*/ 77690 h 990560"/>
                <a:gd name="connsiteX31" fmla="*/ 1949912 w 2720263"/>
                <a:gd name="connsiteY31" fmla="*/ 226280 h 990560"/>
                <a:gd name="connsiteX32" fmla="*/ 1955627 w 2720263"/>
                <a:gd name="connsiteY32" fmla="*/ 733010 h 990560"/>
                <a:gd name="connsiteX33" fmla="*/ 1839422 w 2720263"/>
                <a:gd name="connsiteY33" fmla="*/ 750155 h 990560"/>
                <a:gd name="connsiteX34" fmla="*/ 1376507 w 2720263"/>
                <a:gd name="connsiteY34" fmla="*/ 632045 h 990560"/>
                <a:gd name="connsiteX35" fmla="*/ 1001222 w 2720263"/>
                <a:gd name="connsiteY35" fmla="*/ 494885 h 990560"/>
                <a:gd name="connsiteX36" fmla="*/ 888827 w 2720263"/>
                <a:gd name="connsiteY36" fmla="*/ 485360 h 990560"/>
                <a:gd name="connsiteX0" fmla="*/ 892637 w 2724293"/>
                <a:gd name="connsiteY0" fmla="*/ 489170 h 990560"/>
                <a:gd name="connsiteX1" fmla="*/ 363047 w 2724293"/>
                <a:gd name="connsiteY1" fmla="*/ 510125 h 990560"/>
                <a:gd name="connsiteX2" fmla="*/ 58247 w 2724293"/>
                <a:gd name="connsiteY2" fmla="*/ 599660 h 990560"/>
                <a:gd name="connsiteX3" fmla="*/ 71582 w 2724293"/>
                <a:gd name="connsiteY3" fmla="*/ 679670 h 990560"/>
                <a:gd name="connsiteX4" fmla="*/ 281132 w 2724293"/>
                <a:gd name="connsiteY4" fmla="*/ 803495 h 990560"/>
                <a:gd name="connsiteX5" fmla="*/ 153497 w 2724293"/>
                <a:gd name="connsiteY5" fmla="*/ 816830 h 990560"/>
                <a:gd name="connsiteX6" fmla="*/ 75392 w 2724293"/>
                <a:gd name="connsiteY6" fmla="*/ 818735 h 990560"/>
                <a:gd name="connsiteX7" fmla="*/ 8717 w 2724293"/>
                <a:gd name="connsiteY7" fmla="*/ 875885 h 990560"/>
                <a:gd name="connsiteX8" fmla="*/ 4907 w 2724293"/>
                <a:gd name="connsiteY8" fmla="*/ 957800 h 990560"/>
                <a:gd name="connsiteX9" fmla="*/ 46817 w 2724293"/>
                <a:gd name="connsiteY9" fmla="*/ 963515 h 990560"/>
                <a:gd name="connsiteX10" fmla="*/ 439247 w 2724293"/>
                <a:gd name="connsiteY10" fmla="*/ 963515 h 990560"/>
                <a:gd name="connsiteX11" fmla="*/ 530687 w 2724293"/>
                <a:gd name="connsiteY11" fmla="*/ 953990 h 990560"/>
                <a:gd name="connsiteX12" fmla="*/ 538307 w 2724293"/>
                <a:gd name="connsiteY12" fmla="*/ 902555 h 990560"/>
                <a:gd name="connsiteX13" fmla="*/ 616412 w 2724293"/>
                <a:gd name="connsiteY13" fmla="*/ 927320 h 990560"/>
                <a:gd name="connsiteX14" fmla="*/ 856442 w 2724293"/>
                <a:gd name="connsiteY14" fmla="*/ 944465 h 990560"/>
                <a:gd name="connsiteX15" fmla="*/ 1420322 w 2724293"/>
                <a:gd name="connsiteY15" fmla="*/ 988280 h 990560"/>
                <a:gd name="connsiteX16" fmla="*/ 2028017 w 2724293"/>
                <a:gd name="connsiteY16" fmla="*/ 978755 h 990560"/>
                <a:gd name="connsiteX17" fmla="*/ 2134697 w 2724293"/>
                <a:gd name="connsiteY17" fmla="*/ 931130 h 990560"/>
                <a:gd name="connsiteX18" fmla="*/ 2148032 w 2724293"/>
                <a:gd name="connsiteY18" fmla="*/ 733010 h 990560"/>
                <a:gd name="connsiteX19" fmla="*/ 2254712 w 2724293"/>
                <a:gd name="connsiteY19" fmla="*/ 715865 h 990560"/>
                <a:gd name="connsiteX20" fmla="*/ 2509982 w 2724293"/>
                <a:gd name="connsiteY20" fmla="*/ 713960 h 990560"/>
                <a:gd name="connsiteX21" fmla="*/ 2704292 w 2724293"/>
                <a:gd name="connsiteY21" fmla="*/ 710150 h 990560"/>
                <a:gd name="connsiteX22" fmla="*/ 2719532 w 2724293"/>
                <a:gd name="connsiteY22" fmla="*/ 670145 h 990560"/>
                <a:gd name="connsiteX23" fmla="*/ 2717627 w 2724293"/>
                <a:gd name="connsiteY23" fmla="*/ 432020 h 990560"/>
                <a:gd name="connsiteX24" fmla="*/ 2715722 w 2724293"/>
                <a:gd name="connsiteY24" fmla="*/ 123410 h 990560"/>
                <a:gd name="connsiteX25" fmla="*/ 2704292 w 2724293"/>
                <a:gd name="connsiteY25" fmla="*/ 28160 h 990560"/>
                <a:gd name="connsiteX26" fmla="*/ 2610947 w 2724293"/>
                <a:gd name="connsiteY26" fmla="*/ 52925 h 990560"/>
                <a:gd name="connsiteX27" fmla="*/ 2603327 w 2724293"/>
                <a:gd name="connsiteY27" fmla="*/ 3395 h 990560"/>
                <a:gd name="connsiteX28" fmla="*/ 2407112 w 2724293"/>
                <a:gd name="connsiteY28" fmla="*/ 5300 h 990560"/>
                <a:gd name="connsiteX29" fmla="*/ 2210897 w 2724293"/>
                <a:gd name="connsiteY29" fmla="*/ 12920 h 990560"/>
                <a:gd name="connsiteX30" fmla="*/ 1988012 w 2724293"/>
                <a:gd name="connsiteY30" fmla="*/ 77690 h 990560"/>
                <a:gd name="connsiteX31" fmla="*/ 1949912 w 2724293"/>
                <a:gd name="connsiteY31" fmla="*/ 226280 h 990560"/>
                <a:gd name="connsiteX32" fmla="*/ 1955627 w 2724293"/>
                <a:gd name="connsiteY32" fmla="*/ 733010 h 990560"/>
                <a:gd name="connsiteX33" fmla="*/ 1839422 w 2724293"/>
                <a:gd name="connsiteY33" fmla="*/ 750155 h 990560"/>
                <a:gd name="connsiteX34" fmla="*/ 1376507 w 2724293"/>
                <a:gd name="connsiteY34" fmla="*/ 632045 h 990560"/>
                <a:gd name="connsiteX35" fmla="*/ 1001222 w 2724293"/>
                <a:gd name="connsiteY35" fmla="*/ 494885 h 990560"/>
                <a:gd name="connsiteX36" fmla="*/ 888827 w 2724293"/>
                <a:gd name="connsiteY36" fmla="*/ 485360 h 990560"/>
                <a:gd name="connsiteX0" fmla="*/ 892637 w 2727379"/>
                <a:gd name="connsiteY0" fmla="*/ 489170 h 990560"/>
                <a:gd name="connsiteX1" fmla="*/ 363047 w 2727379"/>
                <a:gd name="connsiteY1" fmla="*/ 510125 h 990560"/>
                <a:gd name="connsiteX2" fmla="*/ 58247 w 2727379"/>
                <a:gd name="connsiteY2" fmla="*/ 599660 h 990560"/>
                <a:gd name="connsiteX3" fmla="*/ 71582 w 2727379"/>
                <a:gd name="connsiteY3" fmla="*/ 679670 h 990560"/>
                <a:gd name="connsiteX4" fmla="*/ 281132 w 2727379"/>
                <a:gd name="connsiteY4" fmla="*/ 803495 h 990560"/>
                <a:gd name="connsiteX5" fmla="*/ 153497 w 2727379"/>
                <a:gd name="connsiteY5" fmla="*/ 816830 h 990560"/>
                <a:gd name="connsiteX6" fmla="*/ 75392 w 2727379"/>
                <a:gd name="connsiteY6" fmla="*/ 818735 h 990560"/>
                <a:gd name="connsiteX7" fmla="*/ 8717 w 2727379"/>
                <a:gd name="connsiteY7" fmla="*/ 875885 h 990560"/>
                <a:gd name="connsiteX8" fmla="*/ 4907 w 2727379"/>
                <a:gd name="connsiteY8" fmla="*/ 957800 h 990560"/>
                <a:gd name="connsiteX9" fmla="*/ 46817 w 2727379"/>
                <a:gd name="connsiteY9" fmla="*/ 963515 h 990560"/>
                <a:gd name="connsiteX10" fmla="*/ 439247 w 2727379"/>
                <a:gd name="connsiteY10" fmla="*/ 963515 h 990560"/>
                <a:gd name="connsiteX11" fmla="*/ 530687 w 2727379"/>
                <a:gd name="connsiteY11" fmla="*/ 953990 h 990560"/>
                <a:gd name="connsiteX12" fmla="*/ 538307 w 2727379"/>
                <a:gd name="connsiteY12" fmla="*/ 902555 h 990560"/>
                <a:gd name="connsiteX13" fmla="*/ 616412 w 2727379"/>
                <a:gd name="connsiteY13" fmla="*/ 927320 h 990560"/>
                <a:gd name="connsiteX14" fmla="*/ 856442 w 2727379"/>
                <a:gd name="connsiteY14" fmla="*/ 944465 h 990560"/>
                <a:gd name="connsiteX15" fmla="*/ 1420322 w 2727379"/>
                <a:gd name="connsiteY15" fmla="*/ 988280 h 990560"/>
                <a:gd name="connsiteX16" fmla="*/ 2028017 w 2727379"/>
                <a:gd name="connsiteY16" fmla="*/ 978755 h 990560"/>
                <a:gd name="connsiteX17" fmla="*/ 2134697 w 2727379"/>
                <a:gd name="connsiteY17" fmla="*/ 931130 h 990560"/>
                <a:gd name="connsiteX18" fmla="*/ 2148032 w 2727379"/>
                <a:gd name="connsiteY18" fmla="*/ 733010 h 990560"/>
                <a:gd name="connsiteX19" fmla="*/ 2254712 w 2727379"/>
                <a:gd name="connsiteY19" fmla="*/ 715865 h 990560"/>
                <a:gd name="connsiteX20" fmla="*/ 2509982 w 2727379"/>
                <a:gd name="connsiteY20" fmla="*/ 713960 h 990560"/>
                <a:gd name="connsiteX21" fmla="*/ 2607137 w 2727379"/>
                <a:gd name="connsiteY21" fmla="*/ 710150 h 990560"/>
                <a:gd name="connsiteX22" fmla="*/ 2719532 w 2727379"/>
                <a:gd name="connsiteY22" fmla="*/ 670145 h 990560"/>
                <a:gd name="connsiteX23" fmla="*/ 2717627 w 2727379"/>
                <a:gd name="connsiteY23" fmla="*/ 432020 h 990560"/>
                <a:gd name="connsiteX24" fmla="*/ 2715722 w 2727379"/>
                <a:gd name="connsiteY24" fmla="*/ 123410 h 990560"/>
                <a:gd name="connsiteX25" fmla="*/ 2704292 w 2727379"/>
                <a:gd name="connsiteY25" fmla="*/ 28160 h 990560"/>
                <a:gd name="connsiteX26" fmla="*/ 2610947 w 2727379"/>
                <a:gd name="connsiteY26" fmla="*/ 52925 h 990560"/>
                <a:gd name="connsiteX27" fmla="*/ 2603327 w 2727379"/>
                <a:gd name="connsiteY27" fmla="*/ 3395 h 990560"/>
                <a:gd name="connsiteX28" fmla="*/ 2407112 w 2727379"/>
                <a:gd name="connsiteY28" fmla="*/ 5300 h 990560"/>
                <a:gd name="connsiteX29" fmla="*/ 2210897 w 2727379"/>
                <a:gd name="connsiteY29" fmla="*/ 12920 h 990560"/>
                <a:gd name="connsiteX30" fmla="*/ 1988012 w 2727379"/>
                <a:gd name="connsiteY30" fmla="*/ 77690 h 990560"/>
                <a:gd name="connsiteX31" fmla="*/ 1949912 w 2727379"/>
                <a:gd name="connsiteY31" fmla="*/ 226280 h 990560"/>
                <a:gd name="connsiteX32" fmla="*/ 1955627 w 2727379"/>
                <a:gd name="connsiteY32" fmla="*/ 733010 h 990560"/>
                <a:gd name="connsiteX33" fmla="*/ 1839422 w 2727379"/>
                <a:gd name="connsiteY33" fmla="*/ 750155 h 990560"/>
                <a:gd name="connsiteX34" fmla="*/ 1376507 w 2727379"/>
                <a:gd name="connsiteY34" fmla="*/ 632045 h 990560"/>
                <a:gd name="connsiteX35" fmla="*/ 1001222 w 2727379"/>
                <a:gd name="connsiteY35" fmla="*/ 494885 h 990560"/>
                <a:gd name="connsiteX36" fmla="*/ 888827 w 2727379"/>
                <a:gd name="connsiteY36" fmla="*/ 485360 h 990560"/>
                <a:gd name="connsiteX0" fmla="*/ 892637 w 2724400"/>
                <a:gd name="connsiteY0" fmla="*/ 489170 h 990560"/>
                <a:gd name="connsiteX1" fmla="*/ 363047 w 2724400"/>
                <a:gd name="connsiteY1" fmla="*/ 510125 h 990560"/>
                <a:gd name="connsiteX2" fmla="*/ 58247 w 2724400"/>
                <a:gd name="connsiteY2" fmla="*/ 599660 h 990560"/>
                <a:gd name="connsiteX3" fmla="*/ 71582 w 2724400"/>
                <a:gd name="connsiteY3" fmla="*/ 679670 h 990560"/>
                <a:gd name="connsiteX4" fmla="*/ 281132 w 2724400"/>
                <a:gd name="connsiteY4" fmla="*/ 803495 h 990560"/>
                <a:gd name="connsiteX5" fmla="*/ 153497 w 2724400"/>
                <a:gd name="connsiteY5" fmla="*/ 816830 h 990560"/>
                <a:gd name="connsiteX6" fmla="*/ 75392 w 2724400"/>
                <a:gd name="connsiteY6" fmla="*/ 818735 h 990560"/>
                <a:gd name="connsiteX7" fmla="*/ 8717 w 2724400"/>
                <a:gd name="connsiteY7" fmla="*/ 875885 h 990560"/>
                <a:gd name="connsiteX8" fmla="*/ 4907 w 2724400"/>
                <a:gd name="connsiteY8" fmla="*/ 957800 h 990560"/>
                <a:gd name="connsiteX9" fmla="*/ 46817 w 2724400"/>
                <a:gd name="connsiteY9" fmla="*/ 963515 h 990560"/>
                <a:gd name="connsiteX10" fmla="*/ 439247 w 2724400"/>
                <a:gd name="connsiteY10" fmla="*/ 963515 h 990560"/>
                <a:gd name="connsiteX11" fmla="*/ 530687 w 2724400"/>
                <a:gd name="connsiteY11" fmla="*/ 953990 h 990560"/>
                <a:gd name="connsiteX12" fmla="*/ 538307 w 2724400"/>
                <a:gd name="connsiteY12" fmla="*/ 902555 h 990560"/>
                <a:gd name="connsiteX13" fmla="*/ 616412 w 2724400"/>
                <a:gd name="connsiteY13" fmla="*/ 927320 h 990560"/>
                <a:gd name="connsiteX14" fmla="*/ 856442 w 2724400"/>
                <a:gd name="connsiteY14" fmla="*/ 944465 h 990560"/>
                <a:gd name="connsiteX15" fmla="*/ 1420322 w 2724400"/>
                <a:gd name="connsiteY15" fmla="*/ 988280 h 990560"/>
                <a:gd name="connsiteX16" fmla="*/ 2028017 w 2724400"/>
                <a:gd name="connsiteY16" fmla="*/ 978755 h 990560"/>
                <a:gd name="connsiteX17" fmla="*/ 2134697 w 2724400"/>
                <a:gd name="connsiteY17" fmla="*/ 931130 h 990560"/>
                <a:gd name="connsiteX18" fmla="*/ 2148032 w 2724400"/>
                <a:gd name="connsiteY18" fmla="*/ 733010 h 990560"/>
                <a:gd name="connsiteX19" fmla="*/ 2254712 w 2724400"/>
                <a:gd name="connsiteY19" fmla="*/ 715865 h 990560"/>
                <a:gd name="connsiteX20" fmla="*/ 2509982 w 2724400"/>
                <a:gd name="connsiteY20" fmla="*/ 713960 h 990560"/>
                <a:gd name="connsiteX21" fmla="*/ 2607137 w 2724400"/>
                <a:gd name="connsiteY21" fmla="*/ 710150 h 990560"/>
                <a:gd name="connsiteX22" fmla="*/ 2624282 w 2724400"/>
                <a:gd name="connsiteY22" fmla="*/ 611090 h 990560"/>
                <a:gd name="connsiteX23" fmla="*/ 2717627 w 2724400"/>
                <a:gd name="connsiteY23" fmla="*/ 432020 h 990560"/>
                <a:gd name="connsiteX24" fmla="*/ 2715722 w 2724400"/>
                <a:gd name="connsiteY24" fmla="*/ 123410 h 990560"/>
                <a:gd name="connsiteX25" fmla="*/ 2704292 w 2724400"/>
                <a:gd name="connsiteY25" fmla="*/ 28160 h 990560"/>
                <a:gd name="connsiteX26" fmla="*/ 2610947 w 2724400"/>
                <a:gd name="connsiteY26" fmla="*/ 52925 h 990560"/>
                <a:gd name="connsiteX27" fmla="*/ 2603327 w 2724400"/>
                <a:gd name="connsiteY27" fmla="*/ 3395 h 990560"/>
                <a:gd name="connsiteX28" fmla="*/ 2407112 w 2724400"/>
                <a:gd name="connsiteY28" fmla="*/ 5300 h 990560"/>
                <a:gd name="connsiteX29" fmla="*/ 2210897 w 2724400"/>
                <a:gd name="connsiteY29" fmla="*/ 12920 h 990560"/>
                <a:gd name="connsiteX30" fmla="*/ 1988012 w 2724400"/>
                <a:gd name="connsiteY30" fmla="*/ 77690 h 990560"/>
                <a:gd name="connsiteX31" fmla="*/ 1949912 w 2724400"/>
                <a:gd name="connsiteY31" fmla="*/ 226280 h 990560"/>
                <a:gd name="connsiteX32" fmla="*/ 1955627 w 2724400"/>
                <a:gd name="connsiteY32" fmla="*/ 733010 h 990560"/>
                <a:gd name="connsiteX33" fmla="*/ 1839422 w 2724400"/>
                <a:gd name="connsiteY33" fmla="*/ 750155 h 990560"/>
                <a:gd name="connsiteX34" fmla="*/ 1376507 w 2724400"/>
                <a:gd name="connsiteY34" fmla="*/ 632045 h 990560"/>
                <a:gd name="connsiteX35" fmla="*/ 1001222 w 2724400"/>
                <a:gd name="connsiteY35" fmla="*/ 494885 h 990560"/>
                <a:gd name="connsiteX36" fmla="*/ 888827 w 2724400"/>
                <a:gd name="connsiteY36" fmla="*/ 485360 h 990560"/>
                <a:gd name="connsiteX0" fmla="*/ 892637 w 2722730"/>
                <a:gd name="connsiteY0" fmla="*/ 489170 h 990560"/>
                <a:gd name="connsiteX1" fmla="*/ 363047 w 2722730"/>
                <a:gd name="connsiteY1" fmla="*/ 510125 h 990560"/>
                <a:gd name="connsiteX2" fmla="*/ 58247 w 2722730"/>
                <a:gd name="connsiteY2" fmla="*/ 599660 h 990560"/>
                <a:gd name="connsiteX3" fmla="*/ 71582 w 2722730"/>
                <a:gd name="connsiteY3" fmla="*/ 679670 h 990560"/>
                <a:gd name="connsiteX4" fmla="*/ 281132 w 2722730"/>
                <a:gd name="connsiteY4" fmla="*/ 803495 h 990560"/>
                <a:gd name="connsiteX5" fmla="*/ 153497 w 2722730"/>
                <a:gd name="connsiteY5" fmla="*/ 816830 h 990560"/>
                <a:gd name="connsiteX6" fmla="*/ 75392 w 2722730"/>
                <a:gd name="connsiteY6" fmla="*/ 818735 h 990560"/>
                <a:gd name="connsiteX7" fmla="*/ 8717 w 2722730"/>
                <a:gd name="connsiteY7" fmla="*/ 875885 h 990560"/>
                <a:gd name="connsiteX8" fmla="*/ 4907 w 2722730"/>
                <a:gd name="connsiteY8" fmla="*/ 957800 h 990560"/>
                <a:gd name="connsiteX9" fmla="*/ 46817 w 2722730"/>
                <a:gd name="connsiteY9" fmla="*/ 963515 h 990560"/>
                <a:gd name="connsiteX10" fmla="*/ 439247 w 2722730"/>
                <a:gd name="connsiteY10" fmla="*/ 963515 h 990560"/>
                <a:gd name="connsiteX11" fmla="*/ 530687 w 2722730"/>
                <a:gd name="connsiteY11" fmla="*/ 953990 h 990560"/>
                <a:gd name="connsiteX12" fmla="*/ 538307 w 2722730"/>
                <a:gd name="connsiteY12" fmla="*/ 902555 h 990560"/>
                <a:gd name="connsiteX13" fmla="*/ 616412 w 2722730"/>
                <a:gd name="connsiteY13" fmla="*/ 927320 h 990560"/>
                <a:gd name="connsiteX14" fmla="*/ 856442 w 2722730"/>
                <a:gd name="connsiteY14" fmla="*/ 944465 h 990560"/>
                <a:gd name="connsiteX15" fmla="*/ 1420322 w 2722730"/>
                <a:gd name="connsiteY15" fmla="*/ 988280 h 990560"/>
                <a:gd name="connsiteX16" fmla="*/ 2028017 w 2722730"/>
                <a:gd name="connsiteY16" fmla="*/ 978755 h 990560"/>
                <a:gd name="connsiteX17" fmla="*/ 2134697 w 2722730"/>
                <a:gd name="connsiteY17" fmla="*/ 931130 h 990560"/>
                <a:gd name="connsiteX18" fmla="*/ 2148032 w 2722730"/>
                <a:gd name="connsiteY18" fmla="*/ 733010 h 990560"/>
                <a:gd name="connsiteX19" fmla="*/ 2254712 w 2722730"/>
                <a:gd name="connsiteY19" fmla="*/ 715865 h 990560"/>
                <a:gd name="connsiteX20" fmla="*/ 2509982 w 2722730"/>
                <a:gd name="connsiteY20" fmla="*/ 713960 h 990560"/>
                <a:gd name="connsiteX21" fmla="*/ 2607137 w 2722730"/>
                <a:gd name="connsiteY21" fmla="*/ 710150 h 990560"/>
                <a:gd name="connsiteX22" fmla="*/ 2624282 w 2722730"/>
                <a:gd name="connsiteY22" fmla="*/ 611090 h 990560"/>
                <a:gd name="connsiteX23" fmla="*/ 2622377 w 2722730"/>
                <a:gd name="connsiteY23" fmla="*/ 386300 h 990560"/>
                <a:gd name="connsiteX24" fmla="*/ 2715722 w 2722730"/>
                <a:gd name="connsiteY24" fmla="*/ 123410 h 990560"/>
                <a:gd name="connsiteX25" fmla="*/ 2704292 w 2722730"/>
                <a:gd name="connsiteY25" fmla="*/ 28160 h 990560"/>
                <a:gd name="connsiteX26" fmla="*/ 2610947 w 2722730"/>
                <a:gd name="connsiteY26" fmla="*/ 52925 h 990560"/>
                <a:gd name="connsiteX27" fmla="*/ 2603327 w 2722730"/>
                <a:gd name="connsiteY27" fmla="*/ 3395 h 990560"/>
                <a:gd name="connsiteX28" fmla="*/ 2407112 w 2722730"/>
                <a:gd name="connsiteY28" fmla="*/ 5300 h 990560"/>
                <a:gd name="connsiteX29" fmla="*/ 2210897 w 2722730"/>
                <a:gd name="connsiteY29" fmla="*/ 12920 h 990560"/>
                <a:gd name="connsiteX30" fmla="*/ 1988012 w 2722730"/>
                <a:gd name="connsiteY30" fmla="*/ 77690 h 990560"/>
                <a:gd name="connsiteX31" fmla="*/ 1949912 w 2722730"/>
                <a:gd name="connsiteY31" fmla="*/ 226280 h 990560"/>
                <a:gd name="connsiteX32" fmla="*/ 1955627 w 2722730"/>
                <a:gd name="connsiteY32" fmla="*/ 733010 h 990560"/>
                <a:gd name="connsiteX33" fmla="*/ 1839422 w 2722730"/>
                <a:gd name="connsiteY33" fmla="*/ 750155 h 990560"/>
                <a:gd name="connsiteX34" fmla="*/ 1376507 w 2722730"/>
                <a:gd name="connsiteY34" fmla="*/ 632045 h 990560"/>
                <a:gd name="connsiteX35" fmla="*/ 1001222 w 2722730"/>
                <a:gd name="connsiteY35" fmla="*/ 494885 h 990560"/>
                <a:gd name="connsiteX36" fmla="*/ 888827 w 2722730"/>
                <a:gd name="connsiteY36" fmla="*/ 485360 h 990560"/>
                <a:gd name="connsiteX0" fmla="*/ 892637 w 2704300"/>
                <a:gd name="connsiteY0" fmla="*/ 489170 h 990560"/>
                <a:gd name="connsiteX1" fmla="*/ 363047 w 2704300"/>
                <a:gd name="connsiteY1" fmla="*/ 510125 h 990560"/>
                <a:gd name="connsiteX2" fmla="*/ 58247 w 2704300"/>
                <a:gd name="connsiteY2" fmla="*/ 599660 h 990560"/>
                <a:gd name="connsiteX3" fmla="*/ 71582 w 2704300"/>
                <a:gd name="connsiteY3" fmla="*/ 679670 h 990560"/>
                <a:gd name="connsiteX4" fmla="*/ 281132 w 2704300"/>
                <a:gd name="connsiteY4" fmla="*/ 803495 h 990560"/>
                <a:gd name="connsiteX5" fmla="*/ 153497 w 2704300"/>
                <a:gd name="connsiteY5" fmla="*/ 816830 h 990560"/>
                <a:gd name="connsiteX6" fmla="*/ 75392 w 2704300"/>
                <a:gd name="connsiteY6" fmla="*/ 818735 h 990560"/>
                <a:gd name="connsiteX7" fmla="*/ 8717 w 2704300"/>
                <a:gd name="connsiteY7" fmla="*/ 875885 h 990560"/>
                <a:gd name="connsiteX8" fmla="*/ 4907 w 2704300"/>
                <a:gd name="connsiteY8" fmla="*/ 957800 h 990560"/>
                <a:gd name="connsiteX9" fmla="*/ 46817 w 2704300"/>
                <a:gd name="connsiteY9" fmla="*/ 963515 h 990560"/>
                <a:gd name="connsiteX10" fmla="*/ 439247 w 2704300"/>
                <a:gd name="connsiteY10" fmla="*/ 963515 h 990560"/>
                <a:gd name="connsiteX11" fmla="*/ 530687 w 2704300"/>
                <a:gd name="connsiteY11" fmla="*/ 953990 h 990560"/>
                <a:gd name="connsiteX12" fmla="*/ 538307 w 2704300"/>
                <a:gd name="connsiteY12" fmla="*/ 902555 h 990560"/>
                <a:gd name="connsiteX13" fmla="*/ 616412 w 2704300"/>
                <a:gd name="connsiteY13" fmla="*/ 927320 h 990560"/>
                <a:gd name="connsiteX14" fmla="*/ 856442 w 2704300"/>
                <a:gd name="connsiteY14" fmla="*/ 944465 h 990560"/>
                <a:gd name="connsiteX15" fmla="*/ 1420322 w 2704300"/>
                <a:gd name="connsiteY15" fmla="*/ 988280 h 990560"/>
                <a:gd name="connsiteX16" fmla="*/ 2028017 w 2704300"/>
                <a:gd name="connsiteY16" fmla="*/ 978755 h 990560"/>
                <a:gd name="connsiteX17" fmla="*/ 2134697 w 2704300"/>
                <a:gd name="connsiteY17" fmla="*/ 931130 h 990560"/>
                <a:gd name="connsiteX18" fmla="*/ 2148032 w 2704300"/>
                <a:gd name="connsiteY18" fmla="*/ 733010 h 990560"/>
                <a:gd name="connsiteX19" fmla="*/ 2254712 w 2704300"/>
                <a:gd name="connsiteY19" fmla="*/ 715865 h 990560"/>
                <a:gd name="connsiteX20" fmla="*/ 2509982 w 2704300"/>
                <a:gd name="connsiteY20" fmla="*/ 713960 h 990560"/>
                <a:gd name="connsiteX21" fmla="*/ 2607137 w 2704300"/>
                <a:gd name="connsiteY21" fmla="*/ 710150 h 990560"/>
                <a:gd name="connsiteX22" fmla="*/ 2624282 w 2704300"/>
                <a:gd name="connsiteY22" fmla="*/ 611090 h 990560"/>
                <a:gd name="connsiteX23" fmla="*/ 2622377 w 2704300"/>
                <a:gd name="connsiteY23" fmla="*/ 386300 h 990560"/>
                <a:gd name="connsiteX24" fmla="*/ 2616662 w 2704300"/>
                <a:gd name="connsiteY24" fmla="*/ 121505 h 990560"/>
                <a:gd name="connsiteX25" fmla="*/ 2704292 w 2704300"/>
                <a:gd name="connsiteY25" fmla="*/ 28160 h 990560"/>
                <a:gd name="connsiteX26" fmla="*/ 2610947 w 2704300"/>
                <a:gd name="connsiteY26" fmla="*/ 52925 h 990560"/>
                <a:gd name="connsiteX27" fmla="*/ 2603327 w 2704300"/>
                <a:gd name="connsiteY27" fmla="*/ 3395 h 990560"/>
                <a:gd name="connsiteX28" fmla="*/ 2407112 w 2704300"/>
                <a:gd name="connsiteY28" fmla="*/ 5300 h 990560"/>
                <a:gd name="connsiteX29" fmla="*/ 2210897 w 2704300"/>
                <a:gd name="connsiteY29" fmla="*/ 12920 h 990560"/>
                <a:gd name="connsiteX30" fmla="*/ 1988012 w 2704300"/>
                <a:gd name="connsiteY30" fmla="*/ 77690 h 990560"/>
                <a:gd name="connsiteX31" fmla="*/ 1949912 w 2704300"/>
                <a:gd name="connsiteY31" fmla="*/ 226280 h 990560"/>
                <a:gd name="connsiteX32" fmla="*/ 1955627 w 2704300"/>
                <a:gd name="connsiteY32" fmla="*/ 733010 h 990560"/>
                <a:gd name="connsiteX33" fmla="*/ 1839422 w 2704300"/>
                <a:gd name="connsiteY33" fmla="*/ 750155 h 990560"/>
                <a:gd name="connsiteX34" fmla="*/ 1376507 w 2704300"/>
                <a:gd name="connsiteY34" fmla="*/ 632045 h 990560"/>
                <a:gd name="connsiteX35" fmla="*/ 1001222 w 2704300"/>
                <a:gd name="connsiteY35" fmla="*/ 494885 h 990560"/>
                <a:gd name="connsiteX36" fmla="*/ 888827 w 2704300"/>
                <a:gd name="connsiteY36" fmla="*/ 485360 h 990560"/>
                <a:gd name="connsiteX0" fmla="*/ 892637 w 2628148"/>
                <a:gd name="connsiteY0" fmla="*/ 489170 h 990560"/>
                <a:gd name="connsiteX1" fmla="*/ 363047 w 2628148"/>
                <a:gd name="connsiteY1" fmla="*/ 510125 h 990560"/>
                <a:gd name="connsiteX2" fmla="*/ 58247 w 2628148"/>
                <a:gd name="connsiteY2" fmla="*/ 599660 h 990560"/>
                <a:gd name="connsiteX3" fmla="*/ 71582 w 2628148"/>
                <a:gd name="connsiteY3" fmla="*/ 679670 h 990560"/>
                <a:gd name="connsiteX4" fmla="*/ 281132 w 2628148"/>
                <a:gd name="connsiteY4" fmla="*/ 803495 h 990560"/>
                <a:gd name="connsiteX5" fmla="*/ 153497 w 2628148"/>
                <a:gd name="connsiteY5" fmla="*/ 816830 h 990560"/>
                <a:gd name="connsiteX6" fmla="*/ 75392 w 2628148"/>
                <a:gd name="connsiteY6" fmla="*/ 818735 h 990560"/>
                <a:gd name="connsiteX7" fmla="*/ 8717 w 2628148"/>
                <a:gd name="connsiteY7" fmla="*/ 875885 h 990560"/>
                <a:gd name="connsiteX8" fmla="*/ 4907 w 2628148"/>
                <a:gd name="connsiteY8" fmla="*/ 957800 h 990560"/>
                <a:gd name="connsiteX9" fmla="*/ 46817 w 2628148"/>
                <a:gd name="connsiteY9" fmla="*/ 963515 h 990560"/>
                <a:gd name="connsiteX10" fmla="*/ 439247 w 2628148"/>
                <a:gd name="connsiteY10" fmla="*/ 963515 h 990560"/>
                <a:gd name="connsiteX11" fmla="*/ 530687 w 2628148"/>
                <a:gd name="connsiteY11" fmla="*/ 953990 h 990560"/>
                <a:gd name="connsiteX12" fmla="*/ 538307 w 2628148"/>
                <a:gd name="connsiteY12" fmla="*/ 902555 h 990560"/>
                <a:gd name="connsiteX13" fmla="*/ 616412 w 2628148"/>
                <a:gd name="connsiteY13" fmla="*/ 927320 h 990560"/>
                <a:gd name="connsiteX14" fmla="*/ 856442 w 2628148"/>
                <a:gd name="connsiteY14" fmla="*/ 944465 h 990560"/>
                <a:gd name="connsiteX15" fmla="*/ 1420322 w 2628148"/>
                <a:gd name="connsiteY15" fmla="*/ 988280 h 990560"/>
                <a:gd name="connsiteX16" fmla="*/ 2028017 w 2628148"/>
                <a:gd name="connsiteY16" fmla="*/ 978755 h 990560"/>
                <a:gd name="connsiteX17" fmla="*/ 2134697 w 2628148"/>
                <a:gd name="connsiteY17" fmla="*/ 931130 h 990560"/>
                <a:gd name="connsiteX18" fmla="*/ 2148032 w 2628148"/>
                <a:gd name="connsiteY18" fmla="*/ 733010 h 990560"/>
                <a:gd name="connsiteX19" fmla="*/ 2254712 w 2628148"/>
                <a:gd name="connsiteY19" fmla="*/ 715865 h 990560"/>
                <a:gd name="connsiteX20" fmla="*/ 2509982 w 2628148"/>
                <a:gd name="connsiteY20" fmla="*/ 713960 h 990560"/>
                <a:gd name="connsiteX21" fmla="*/ 2607137 w 2628148"/>
                <a:gd name="connsiteY21" fmla="*/ 710150 h 990560"/>
                <a:gd name="connsiteX22" fmla="*/ 2624282 w 2628148"/>
                <a:gd name="connsiteY22" fmla="*/ 611090 h 990560"/>
                <a:gd name="connsiteX23" fmla="*/ 2622377 w 2628148"/>
                <a:gd name="connsiteY23" fmla="*/ 386300 h 990560"/>
                <a:gd name="connsiteX24" fmla="*/ 2616662 w 2628148"/>
                <a:gd name="connsiteY24" fmla="*/ 121505 h 990560"/>
                <a:gd name="connsiteX25" fmla="*/ 2628092 w 2628148"/>
                <a:gd name="connsiteY25" fmla="*/ 49115 h 990560"/>
                <a:gd name="connsiteX26" fmla="*/ 2610947 w 2628148"/>
                <a:gd name="connsiteY26" fmla="*/ 52925 h 990560"/>
                <a:gd name="connsiteX27" fmla="*/ 2603327 w 2628148"/>
                <a:gd name="connsiteY27" fmla="*/ 3395 h 990560"/>
                <a:gd name="connsiteX28" fmla="*/ 2407112 w 2628148"/>
                <a:gd name="connsiteY28" fmla="*/ 5300 h 990560"/>
                <a:gd name="connsiteX29" fmla="*/ 2210897 w 2628148"/>
                <a:gd name="connsiteY29" fmla="*/ 12920 h 990560"/>
                <a:gd name="connsiteX30" fmla="*/ 1988012 w 2628148"/>
                <a:gd name="connsiteY30" fmla="*/ 77690 h 990560"/>
                <a:gd name="connsiteX31" fmla="*/ 1949912 w 2628148"/>
                <a:gd name="connsiteY31" fmla="*/ 226280 h 990560"/>
                <a:gd name="connsiteX32" fmla="*/ 1955627 w 2628148"/>
                <a:gd name="connsiteY32" fmla="*/ 733010 h 990560"/>
                <a:gd name="connsiteX33" fmla="*/ 1839422 w 2628148"/>
                <a:gd name="connsiteY33" fmla="*/ 750155 h 990560"/>
                <a:gd name="connsiteX34" fmla="*/ 1376507 w 2628148"/>
                <a:gd name="connsiteY34" fmla="*/ 632045 h 990560"/>
                <a:gd name="connsiteX35" fmla="*/ 1001222 w 2628148"/>
                <a:gd name="connsiteY35" fmla="*/ 494885 h 990560"/>
                <a:gd name="connsiteX36" fmla="*/ 888827 w 2628148"/>
                <a:gd name="connsiteY36" fmla="*/ 485360 h 990560"/>
                <a:gd name="connsiteX0" fmla="*/ 892637 w 2633296"/>
                <a:gd name="connsiteY0" fmla="*/ 491707 h 993097"/>
                <a:gd name="connsiteX1" fmla="*/ 363047 w 2633296"/>
                <a:gd name="connsiteY1" fmla="*/ 512662 h 993097"/>
                <a:gd name="connsiteX2" fmla="*/ 58247 w 2633296"/>
                <a:gd name="connsiteY2" fmla="*/ 602197 h 993097"/>
                <a:gd name="connsiteX3" fmla="*/ 71582 w 2633296"/>
                <a:gd name="connsiteY3" fmla="*/ 682207 h 993097"/>
                <a:gd name="connsiteX4" fmla="*/ 281132 w 2633296"/>
                <a:gd name="connsiteY4" fmla="*/ 806032 h 993097"/>
                <a:gd name="connsiteX5" fmla="*/ 153497 w 2633296"/>
                <a:gd name="connsiteY5" fmla="*/ 819367 h 993097"/>
                <a:gd name="connsiteX6" fmla="*/ 75392 w 2633296"/>
                <a:gd name="connsiteY6" fmla="*/ 821272 h 993097"/>
                <a:gd name="connsiteX7" fmla="*/ 8717 w 2633296"/>
                <a:gd name="connsiteY7" fmla="*/ 878422 h 993097"/>
                <a:gd name="connsiteX8" fmla="*/ 4907 w 2633296"/>
                <a:gd name="connsiteY8" fmla="*/ 960337 h 993097"/>
                <a:gd name="connsiteX9" fmla="*/ 46817 w 2633296"/>
                <a:gd name="connsiteY9" fmla="*/ 966052 h 993097"/>
                <a:gd name="connsiteX10" fmla="*/ 439247 w 2633296"/>
                <a:gd name="connsiteY10" fmla="*/ 966052 h 993097"/>
                <a:gd name="connsiteX11" fmla="*/ 530687 w 2633296"/>
                <a:gd name="connsiteY11" fmla="*/ 956527 h 993097"/>
                <a:gd name="connsiteX12" fmla="*/ 538307 w 2633296"/>
                <a:gd name="connsiteY12" fmla="*/ 905092 h 993097"/>
                <a:gd name="connsiteX13" fmla="*/ 616412 w 2633296"/>
                <a:gd name="connsiteY13" fmla="*/ 929857 h 993097"/>
                <a:gd name="connsiteX14" fmla="*/ 856442 w 2633296"/>
                <a:gd name="connsiteY14" fmla="*/ 947002 h 993097"/>
                <a:gd name="connsiteX15" fmla="*/ 1420322 w 2633296"/>
                <a:gd name="connsiteY15" fmla="*/ 990817 h 993097"/>
                <a:gd name="connsiteX16" fmla="*/ 2028017 w 2633296"/>
                <a:gd name="connsiteY16" fmla="*/ 981292 h 993097"/>
                <a:gd name="connsiteX17" fmla="*/ 2134697 w 2633296"/>
                <a:gd name="connsiteY17" fmla="*/ 933667 h 993097"/>
                <a:gd name="connsiteX18" fmla="*/ 2148032 w 2633296"/>
                <a:gd name="connsiteY18" fmla="*/ 735547 h 993097"/>
                <a:gd name="connsiteX19" fmla="*/ 2254712 w 2633296"/>
                <a:gd name="connsiteY19" fmla="*/ 718402 h 993097"/>
                <a:gd name="connsiteX20" fmla="*/ 2509982 w 2633296"/>
                <a:gd name="connsiteY20" fmla="*/ 716497 h 993097"/>
                <a:gd name="connsiteX21" fmla="*/ 2607137 w 2633296"/>
                <a:gd name="connsiteY21" fmla="*/ 712687 h 993097"/>
                <a:gd name="connsiteX22" fmla="*/ 2624282 w 2633296"/>
                <a:gd name="connsiteY22" fmla="*/ 613627 h 993097"/>
                <a:gd name="connsiteX23" fmla="*/ 2622377 w 2633296"/>
                <a:gd name="connsiteY23" fmla="*/ 388837 h 993097"/>
                <a:gd name="connsiteX24" fmla="*/ 2616662 w 2633296"/>
                <a:gd name="connsiteY24" fmla="*/ 124042 h 993097"/>
                <a:gd name="connsiteX25" fmla="*/ 2628092 w 2633296"/>
                <a:gd name="connsiteY25" fmla="*/ 51652 h 993097"/>
                <a:gd name="connsiteX26" fmla="*/ 2519507 w 2633296"/>
                <a:gd name="connsiteY26" fmla="*/ 89752 h 993097"/>
                <a:gd name="connsiteX27" fmla="*/ 2603327 w 2633296"/>
                <a:gd name="connsiteY27" fmla="*/ 5932 h 993097"/>
                <a:gd name="connsiteX28" fmla="*/ 2407112 w 2633296"/>
                <a:gd name="connsiteY28" fmla="*/ 7837 h 993097"/>
                <a:gd name="connsiteX29" fmla="*/ 2210897 w 2633296"/>
                <a:gd name="connsiteY29" fmla="*/ 15457 h 993097"/>
                <a:gd name="connsiteX30" fmla="*/ 1988012 w 2633296"/>
                <a:gd name="connsiteY30" fmla="*/ 80227 h 993097"/>
                <a:gd name="connsiteX31" fmla="*/ 1949912 w 2633296"/>
                <a:gd name="connsiteY31" fmla="*/ 228817 h 993097"/>
                <a:gd name="connsiteX32" fmla="*/ 1955627 w 2633296"/>
                <a:gd name="connsiteY32" fmla="*/ 735547 h 993097"/>
                <a:gd name="connsiteX33" fmla="*/ 1839422 w 2633296"/>
                <a:gd name="connsiteY33" fmla="*/ 752692 h 993097"/>
                <a:gd name="connsiteX34" fmla="*/ 1376507 w 2633296"/>
                <a:gd name="connsiteY34" fmla="*/ 634582 h 993097"/>
                <a:gd name="connsiteX35" fmla="*/ 1001222 w 2633296"/>
                <a:gd name="connsiteY35" fmla="*/ 497422 h 993097"/>
                <a:gd name="connsiteX36" fmla="*/ 888827 w 2633296"/>
                <a:gd name="connsiteY36" fmla="*/ 487897 h 993097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1988012 w 2633296"/>
                <a:gd name="connsiteY30" fmla="*/ 78751 h 991621"/>
                <a:gd name="connsiteX31" fmla="*/ 1949912 w 2633296"/>
                <a:gd name="connsiteY31" fmla="*/ 227341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2045162 w 2633296"/>
                <a:gd name="connsiteY30" fmla="*/ 107326 h 991621"/>
                <a:gd name="connsiteX31" fmla="*/ 1949912 w 2633296"/>
                <a:gd name="connsiteY31" fmla="*/ 227341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2045162 w 2633296"/>
                <a:gd name="connsiteY30" fmla="*/ 107326 h 991621"/>
                <a:gd name="connsiteX31" fmla="*/ 1967057 w 2633296"/>
                <a:gd name="connsiteY31" fmla="*/ 225436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1051 h 992441"/>
                <a:gd name="connsiteX1" fmla="*/ 363047 w 2633296"/>
                <a:gd name="connsiteY1" fmla="*/ 512006 h 992441"/>
                <a:gd name="connsiteX2" fmla="*/ 58247 w 2633296"/>
                <a:gd name="connsiteY2" fmla="*/ 601541 h 992441"/>
                <a:gd name="connsiteX3" fmla="*/ 71582 w 2633296"/>
                <a:gd name="connsiteY3" fmla="*/ 681551 h 992441"/>
                <a:gd name="connsiteX4" fmla="*/ 281132 w 2633296"/>
                <a:gd name="connsiteY4" fmla="*/ 805376 h 992441"/>
                <a:gd name="connsiteX5" fmla="*/ 153497 w 2633296"/>
                <a:gd name="connsiteY5" fmla="*/ 818711 h 992441"/>
                <a:gd name="connsiteX6" fmla="*/ 75392 w 2633296"/>
                <a:gd name="connsiteY6" fmla="*/ 820616 h 992441"/>
                <a:gd name="connsiteX7" fmla="*/ 8717 w 2633296"/>
                <a:gd name="connsiteY7" fmla="*/ 877766 h 992441"/>
                <a:gd name="connsiteX8" fmla="*/ 4907 w 2633296"/>
                <a:gd name="connsiteY8" fmla="*/ 959681 h 992441"/>
                <a:gd name="connsiteX9" fmla="*/ 46817 w 2633296"/>
                <a:gd name="connsiteY9" fmla="*/ 965396 h 992441"/>
                <a:gd name="connsiteX10" fmla="*/ 439247 w 2633296"/>
                <a:gd name="connsiteY10" fmla="*/ 965396 h 992441"/>
                <a:gd name="connsiteX11" fmla="*/ 530687 w 2633296"/>
                <a:gd name="connsiteY11" fmla="*/ 955871 h 992441"/>
                <a:gd name="connsiteX12" fmla="*/ 538307 w 2633296"/>
                <a:gd name="connsiteY12" fmla="*/ 904436 h 992441"/>
                <a:gd name="connsiteX13" fmla="*/ 616412 w 2633296"/>
                <a:gd name="connsiteY13" fmla="*/ 929201 h 992441"/>
                <a:gd name="connsiteX14" fmla="*/ 856442 w 2633296"/>
                <a:gd name="connsiteY14" fmla="*/ 946346 h 992441"/>
                <a:gd name="connsiteX15" fmla="*/ 1420322 w 2633296"/>
                <a:gd name="connsiteY15" fmla="*/ 990161 h 992441"/>
                <a:gd name="connsiteX16" fmla="*/ 2028017 w 2633296"/>
                <a:gd name="connsiteY16" fmla="*/ 980636 h 992441"/>
                <a:gd name="connsiteX17" fmla="*/ 2134697 w 2633296"/>
                <a:gd name="connsiteY17" fmla="*/ 933011 h 992441"/>
                <a:gd name="connsiteX18" fmla="*/ 2148032 w 2633296"/>
                <a:gd name="connsiteY18" fmla="*/ 734891 h 992441"/>
                <a:gd name="connsiteX19" fmla="*/ 2254712 w 2633296"/>
                <a:gd name="connsiteY19" fmla="*/ 717746 h 992441"/>
                <a:gd name="connsiteX20" fmla="*/ 2509982 w 2633296"/>
                <a:gd name="connsiteY20" fmla="*/ 715841 h 992441"/>
                <a:gd name="connsiteX21" fmla="*/ 2607137 w 2633296"/>
                <a:gd name="connsiteY21" fmla="*/ 712031 h 992441"/>
                <a:gd name="connsiteX22" fmla="*/ 2624282 w 2633296"/>
                <a:gd name="connsiteY22" fmla="*/ 612971 h 992441"/>
                <a:gd name="connsiteX23" fmla="*/ 2622377 w 2633296"/>
                <a:gd name="connsiteY23" fmla="*/ 388181 h 992441"/>
                <a:gd name="connsiteX24" fmla="*/ 2616662 w 2633296"/>
                <a:gd name="connsiteY24" fmla="*/ 123386 h 992441"/>
                <a:gd name="connsiteX25" fmla="*/ 2628092 w 2633296"/>
                <a:gd name="connsiteY25" fmla="*/ 50996 h 992441"/>
                <a:gd name="connsiteX26" fmla="*/ 2519507 w 2633296"/>
                <a:gd name="connsiteY26" fmla="*/ 89096 h 992441"/>
                <a:gd name="connsiteX27" fmla="*/ 2502362 w 2633296"/>
                <a:gd name="connsiteY27" fmla="*/ 7181 h 992441"/>
                <a:gd name="connsiteX28" fmla="*/ 2407112 w 2633296"/>
                <a:gd name="connsiteY28" fmla="*/ 7181 h 992441"/>
                <a:gd name="connsiteX29" fmla="*/ 2208992 w 2633296"/>
                <a:gd name="connsiteY29" fmla="*/ 33851 h 992441"/>
                <a:gd name="connsiteX30" fmla="*/ 2045162 w 2633296"/>
                <a:gd name="connsiteY30" fmla="*/ 108146 h 992441"/>
                <a:gd name="connsiteX31" fmla="*/ 1967057 w 2633296"/>
                <a:gd name="connsiteY31" fmla="*/ 226256 h 992441"/>
                <a:gd name="connsiteX32" fmla="*/ 1955627 w 2633296"/>
                <a:gd name="connsiteY32" fmla="*/ 734891 h 992441"/>
                <a:gd name="connsiteX33" fmla="*/ 1839422 w 2633296"/>
                <a:gd name="connsiteY33" fmla="*/ 752036 h 992441"/>
                <a:gd name="connsiteX34" fmla="*/ 1376507 w 2633296"/>
                <a:gd name="connsiteY34" fmla="*/ 633926 h 992441"/>
                <a:gd name="connsiteX35" fmla="*/ 1001222 w 2633296"/>
                <a:gd name="connsiteY35" fmla="*/ 496766 h 992441"/>
                <a:gd name="connsiteX36" fmla="*/ 888827 w 2633296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148032 w 2625239"/>
                <a:gd name="connsiteY18" fmla="*/ 734891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4426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45187 w 2625239"/>
                <a:gd name="connsiteY19" fmla="*/ 73679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2362 w 2625239"/>
                <a:gd name="connsiteY20" fmla="*/ 729176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2362 w 2625239"/>
                <a:gd name="connsiteY20" fmla="*/ 729176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4832"/>
                <a:gd name="connsiteY0" fmla="*/ 491051 h 992441"/>
                <a:gd name="connsiteX1" fmla="*/ 363047 w 2624832"/>
                <a:gd name="connsiteY1" fmla="*/ 512006 h 992441"/>
                <a:gd name="connsiteX2" fmla="*/ 58247 w 2624832"/>
                <a:gd name="connsiteY2" fmla="*/ 601541 h 992441"/>
                <a:gd name="connsiteX3" fmla="*/ 71582 w 2624832"/>
                <a:gd name="connsiteY3" fmla="*/ 681551 h 992441"/>
                <a:gd name="connsiteX4" fmla="*/ 281132 w 2624832"/>
                <a:gd name="connsiteY4" fmla="*/ 805376 h 992441"/>
                <a:gd name="connsiteX5" fmla="*/ 153497 w 2624832"/>
                <a:gd name="connsiteY5" fmla="*/ 818711 h 992441"/>
                <a:gd name="connsiteX6" fmla="*/ 75392 w 2624832"/>
                <a:gd name="connsiteY6" fmla="*/ 820616 h 992441"/>
                <a:gd name="connsiteX7" fmla="*/ 8717 w 2624832"/>
                <a:gd name="connsiteY7" fmla="*/ 877766 h 992441"/>
                <a:gd name="connsiteX8" fmla="*/ 4907 w 2624832"/>
                <a:gd name="connsiteY8" fmla="*/ 959681 h 992441"/>
                <a:gd name="connsiteX9" fmla="*/ 46817 w 2624832"/>
                <a:gd name="connsiteY9" fmla="*/ 965396 h 992441"/>
                <a:gd name="connsiteX10" fmla="*/ 439247 w 2624832"/>
                <a:gd name="connsiteY10" fmla="*/ 965396 h 992441"/>
                <a:gd name="connsiteX11" fmla="*/ 530687 w 2624832"/>
                <a:gd name="connsiteY11" fmla="*/ 955871 h 992441"/>
                <a:gd name="connsiteX12" fmla="*/ 538307 w 2624832"/>
                <a:gd name="connsiteY12" fmla="*/ 904436 h 992441"/>
                <a:gd name="connsiteX13" fmla="*/ 616412 w 2624832"/>
                <a:gd name="connsiteY13" fmla="*/ 929201 h 992441"/>
                <a:gd name="connsiteX14" fmla="*/ 856442 w 2624832"/>
                <a:gd name="connsiteY14" fmla="*/ 946346 h 992441"/>
                <a:gd name="connsiteX15" fmla="*/ 1420322 w 2624832"/>
                <a:gd name="connsiteY15" fmla="*/ 990161 h 992441"/>
                <a:gd name="connsiteX16" fmla="*/ 2028017 w 2624832"/>
                <a:gd name="connsiteY16" fmla="*/ 980636 h 992441"/>
                <a:gd name="connsiteX17" fmla="*/ 2134697 w 2624832"/>
                <a:gd name="connsiteY17" fmla="*/ 933011 h 992441"/>
                <a:gd name="connsiteX18" fmla="*/ 2201372 w 2624832"/>
                <a:gd name="connsiteY18" fmla="*/ 828236 h 992441"/>
                <a:gd name="connsiteX19" fmla="*/ 2295987 w 2624832"/>
                <a:gd name="connsiteY19" fmla="*/ 741876 h 992441"/>
                <a:gd name="connsiteX20" fmla="*/ 2502362 w 2624832"/>
                <a:gd name="connsiteY20" fmla="*/ 729176 h 992441"/>
                <a:gd name="connsiteX21" fmla="*/ 2612852 w 2624832"/>
                <a:gd name="connsiteY21" fmla="*/ 717746 h 992441"/>
                <a:gd name="connsiteX22" fmla="*/ 2624282 w 2624832"/>
                <a:gd name="connsiteY22" fmla="*/ 612971 h 992441"/>
                <a:gd name="connsiteX23" fmla="*/ 2622377 w 2624832"/>
                <a:gd name="connsiteY23" fmla="*/ 388181 h 992441"/>
                <a:gd name="connsiteX24" fmla="*/ 2616662 w 2624832"/>
                <a:gd name="connsiteY24" fmla="*/ 123386 h 992441"/>
                <a:gd name="connsiteX25" fmla="*/ 2610947 w 2624832"/>
                <a:gd name="connsiteY25" fmla="*/ 47186 h 992441"/>
                <a:gd name="connsiteX26" fmla="*/ 2519507 w 2624832"/>
                <a:gd name="connsiteY26" fmla="*/ 89096 h 992441"/>
                <a:gd name="connsiteX27" fmla="*/ 2502362 w 2624832"/>
                <a:gd name="connsiteY27" fmla="*/ 7181 h 992441"/>
                <a:gd name="connsiteX28" fmla="*/ 2407112 w 2624832"/>
                <a:gd name="connsiteY28" fmla="*/ 7181 h 992441"/>
                <a:gd name="connsiteX29" fmla="*/ 2208992 w 2624832"/>
                <a:gd name="connsiteY29" fmla="*/ 33851 h 992441"/>
                <a:gd name="connsiteX30" fmla="*/ 2045162 w 2624832"/>
                <a:gd name="connsiteY30" fmla="*/ 108146 h 992441"/>
                <a:gd name="connsiteX31" fmla="*/ 1967057 w 2624832"/>
                <a:gd name="connsiteY31" fmla="*/ 226256 h 992441"/>
                <a:gd name="connsiteX32" fmla="*/ 1955627 w 2624832"/>
                <a:gd name="connsiteY32" fmla="*/ 734891 h 992441"/>
                <a:gd name="connsiteX33" fmla="*/ 1839422 w 2624832"/>
                <a:gd name="connsiteY33" fmla="*/ 752036 h 992441"/>
                <a:gd name="connsiteX34" fmla="*/ 1376507 w 2624832"/>
                <a:gd name="connsiteY34" fmla="*/ 633926 h 992441"/>
                <a:gd name="connsiteX35" fmla="*/ 1001222 w 2624832"/>
                <a:gd name="connsiteY35" fmla="*/ 496766 h 992441"/>
                <a:gd name="connsiteX36" fmla="*/ 888827 w 2624832"/>
                <a:gd name="connsiteY36" fmla="*/ 487241 h 992441"/>
                <a:gd name="connsiteX0" fmla="*/ 892637 w 2624832"/>
                <a:gd name="connsiteY0" fmla="*/ 491051 h 992441"/>
                <a:gd name="connsiteX1" fmla="*/ 363047 w 2624832"/>
                <a:gd name="connsiteY1" fmla="*/ 512006 h 992441"/>
                <a:gd name="connsiteX2" fmla="*/ 58247 w 2624832"/>
                <a:gd name="connsiteY2" fmla="*/ 601541 h 992441"/>
                <a:gd name="connsiteX3" fmla="*/ 71582 w 2624832"/>
                <a:gd name="connsiteY3" fmla="*/ 681551 h 992441"/>
                <a:gd name="connsiteX4" fmla="*/ 281132 w 2624832"/>
                <a:gd name="connsiteY4" fmla="*/ 805376 h 992441"/>
                <a:gd name="connsiteX5" fmla="*/ 153497 w 2624832"/>
                <a:gd name="connsiteY5" fmla="*/ 818711 h 992441"/>
                <a:gd name="connsiteX6" fmla="*/ 75392 w 2624832"/>
                <a:gd name="connsiteY6" fmla="*/ 820616 h 992441"/>
                <a:gd name="connsiteX7" fmla="*/ 8717 w 2624832"/>
                <a:gd name="connsiteY7" fmla="*/ 877766 h 992441"/>
                <a:gd name="connsiteX8" fmla="*/ 4907 w 2624832"/>
                <a:gd name="connsiteY8" fmla="*/ 959681 h 992441"/>
                <a:gd name="connsiteX9" fmla="*/ 46817 w 2624832"/>
                <a:gd name="connsiteY9" fmla="*/ 965396 h 992441"/>
                <a:gd name="connsiteX10" fmla="*/ 439247 w 2624832"/>
                <a:gd name="connsiteY10" fmla="*/ 965396 h 992441"/>
                <a:gd name="connsiteX11" fmla="*/ 530687 w 2624832"/>
                <a:gd name="connsiteY11" fmla="*/ 955871 h 992441"/>
                <a:gd name="connsiteX12" fmla="*/ 538307 w 2624832"/>
                <a:gd name="connsiteY12" fmla="*/ 904436 h 992441"/>
                <a:gd name="connsiteX13" fmla="*/ 616412 w 2624832"/>
                <a:gd name="connsiteY13" fmla="*/ 929201 h 992441"/>
                <a:gd name="connsiteX14" fmla="*/ 856442 w 2624832"/>
                <a:gd name="connsiteY14" fmla="*/ 946346 h 992441"/>
                <a:gd name="connsiteX15" fmla="*/ 1420322 w 2624832"/>
                <a:gd name="connsiteY15" fmla="*/ 990161 h 992441"/>
                <a:gd name="connsiteX16" fmla="*/ 2028017 w 2624832"/>
                <a:gd name="connsiteY16" fmla="*/ 980636 h 992441"/>
                <a:gd name="connsiteX17" fmla="*/ 2134697 w 2624832"/>
                <a:gd name="connsiteY17" fmla="*/ 933011 h 992441"/>
                <a:gd name="connsiteX18" fmla="*/ 2220422 w 2624832"/>
                <a:gd name="connsiteY18" fmla="*/ 841571 h 992441"/>
                <a:gd name="connsiteX19" fmla="*/ 2295987 w 2624832"/>
                <a:gd name="connsiteY19" fmla="*/ 741876 h 992441"/>
                <a:gd name="connsiteX20" fmla="*/ 2502362 w 2624832"/>
                <a:gd name="connsiteY20" fmla="*/ 729176 h 992441"/>
                <a:gd name="connsiteX21" fmla="*/ 2612852 w 2624832"/>
                <a:gd name="connsiteY21" fmla="*/ 717746 h 992441"/>
                <a:gd name="connsiteX22" fmla="*/ 2624282 w 2624832"/>
                <a:gd name="connsiteY22" fmla="*/ 612971 h 992441"/>
                <a:gd name="connsiteX23" fmla="*/ 2622377 w 2624832"/>
                <a:gd name="connsiteY23" fmla="*/ 388181 h 992441"/>
                <a:gd name="connsiteX24" fmla="*/ 2616662 w 2624832"/>
                <a:gd name="connsiteY24" fmla="*/ 123386 h 992441"/>
                <a:gd name="connsiteX25" fmla="*/ 2610947 w 2624832"/>
                <a:gd name="connsiteY25" fmla="*/ 47186 h 992441"/>
                <a:gd name="connsiteX26" fmla="*/ 2519507 w 2624832"/>
                <a:gd name="connsiteY26" fmla="*/ 89096 h 992441"/>
                <a:gd name="connsiteX27" fmla="*/ 2502362 w 2624832"/>
                <a:gd name="connsiteY27" fmla="*/ 7181 h 992441"/>
                <a:gd name="connsiteX28" fmla="*/ 2407112 w 2624832"/>
                <a:gd name="connsiteY28" fmla="*/ 7181 h 992441"/>
                <a:gd name="connsiteX29" fmla="*/ 2208992 w 2624832"/>
                <a:gd name="connsiteY29" fmla="*/ 33851 h 992441"/>
                <a:gd name="connsiteX30" fmla="*/ 2045162 w 2624832"/>
                <a:gd name="connsiteY30" fmla="*/ 108146 h 992441"/>
                <a:gd name="connsiteX31" fmla="*/ 1967057 w 2624832"/>
                <a:gd name="connsiteY31" fmla="*/ 226256 h 992441"/>
                <a:gd name="connsiteX32" fmla="*/ 1955627 w 2624832"/>
                <a:gd name="connsiteY32" fmla="*/ 734891 h 992441"/>
                <a:gd name="connsiteX33" fmla="*/ 1839422 w 2624832"/>
                <a:gd name="connsiteY33" fmla="*/ 752036 h 992441"/>
                <a:gd name="connsiteX34" fmla="*/ 1376507 w 2624832"/>
                <a:gd name="connsiteY34" fmla="*/ 633926 h 992441"/>
                <a:gd name="connsiteX35" fmla="*/ 1001222 w 2624832"/>
                <a:gd name="connsiteY35" fmla="*/ 496766 h 992441"/>
                <a:gd name="connsiteX36" fmla="*/ 888827 w 2624832"/>
                <a:gd name="connsiteY36" fmla="*/ 487241 h 992441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295987 w 2624832"/>
                <a:gd name="connsiteY19" fmla="*/ 741876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295987 w 2624832"/>
                <a:gd name="connsiteY19" fmla="*/ 741876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29897 w 2624832"/>
                <a:gd name="connsiteY33" fmla="*/ 75965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40606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40606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6537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729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729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33027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21290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26393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24832" h="991673">
                  <a:moveTo>
                    <a:pt x="892637" y="491051"/>
                  </a:moveTo>
                  <a:cubicBezTo>
                    <a:pt x="803737" y="488352"/>
                    <a:pt x="502112" y="493591"/>
                    <a:pt x="363047" y="512006"/>
                  </a:cubicBezTo>
                  <a:cubicBezTo>
                    <a:pt x="223982" y="530421"/>
                    <a:pt x="106824" y="573284"/>
                    <a:pt x="58247" y="601541"/>
                  </a:cubicBezTo>
                  <a:cubicBezTo>
                    <a:pt x="9670" y="629798"/>
                    <a:pt x="34434" y="647579"/>
                    <a:pt x="71582" y="681551"/>
                  </a:cubicBezTo>
                  <a:cubicBezTo>
                    <a:pt x="108729" y="715524"/>
                    <a:pt x="267479" y="782516"/>
                    <a:pt x="281132" y="805376"/>
                  </a:cubicBezTo>
                  <a:cubicBezTo>
                    <a:pt x="294785" y="828236"/>
                    <a:pt x="187787" y="816171"/>
                    <a:pt x="153497" y="818711"/>
                  </a:cubicBezTo>
                  <a:cubicBezTo>
                    <a:pt x="119207" y="821251"/>
                    <a:pt x="99522" y="810774"/>
                    <a:pt x="75392" y="820616"/>
                  </a:cubicBezTo>
                  <a:cubicBezTo>
                    <a:pt x="51262" y="830458"/>
                    <a:pt x="20464" y="854589"/>
                    <a:pt x="8717" y="877766"/>
                  </a:cubicBezTo>
                  <a:cubicBezTo>
                    <a:pt x="-3030" y="900943"/>
                    <a:pt x="-1443" y="945076"/>
                    <a:pt x="4907" y="959681"/>
                  </a:cubicBezTo>
                  <a:cubicBezTo>
                    <a:pt x="11257" y="974286"/>
                    <a:pt x="-25573" y="964444"/>
                    <a:pt x="46817" y="965396"/>
                  </a:cubicBezTo>
                  <a:cubicBezTo>
                    <a:pt x="119207" y="966348"/>
                    <a:pt x="358602" y="966984"/>
                    <a:pt x="439247" y="965396"/>
                  </a:cubicBezTo>
                  <a:cubicBezTo>
                    <a:pt x="519892" y="963809"/>
                    <a:pt x="514177" y="966031"/>
                    <a:pt x="530687" y="955871"/>
                  </a:cubicBezTo>
                  <a:cubicBezTo>
                    <a:pt x="547197" y="945711"/>
                    <a:pt x="524020" y="908881"/>
                    <a:pt x="538307" y="904436"/>
                  </a:cubicBezTo>
                  <a:cubicBezTo>
                    <a:pt x="564342" y="912691"/>
                    <a:pt x="563389" y="922216"/>
                    <a:pt x="616412" y="929201"/>
                  </a:cubicBezTo>
                  <a:cubicBezTo>
                    <a:pt x="669435" y="936186"/>
                    <a:pt x="722457" y="936186"/>
                    <a:pt x="856442" y="946346"/>
                  </a:cubicBezTo>
                  <a:cubicBezTo>
                    <a:pt x="990427" y="956506"/>
                    <a:pt x="1225060" y="984446"/>
                    <a:pt x="1420322" y="990161"/>
                  </a:cubicBezTo>
                  <a:cubicBezTo>
                    <a:pt x="1615585" y="995876"/>
                    <a:pt x="1897805" y="983794"/>
                    <a:pt x="2028017" y="980636"/>
                  </a:cubicBezTo>
                  <a:cubicBezTo>
                    <a:pt x="2158229" y="977478"/>
                    <a:pt x="2198103" y="971532"/>
                    <a:pt x="2201596" y="971215"/>
                  </a:cubicBezTo>
                  <a:cubicBezTo>
                    <a:pt x="2205089" y="970898"/>
                    <a:pt x="2210032" y="878842"/>
                    <a:pt x="2220422" y="841571"/>
                  </a:cubicBezTo>
                  <a:cubicBezTo>
                    <a:pt x="2230812" y="804300"/>
                    <a:pt x="2216947" y="766323"/>
                    <a:pt x="2263937" y="747591"/>
                  </a:cubicBezTo>
                  <a:cubicBezTo>
                    <a:pt x="2310927" y="728859"/>
                    <a:pt x="2444209" y="734150"/>
                    <a:pt x="2502362" y="729176"/>
                  </a:cubicBezTo>
                  <a:cubicBezTo>
                    <a:pt x="2560515" y="724202"/>
                    <a:pt x="2595158" y="736864"/>
                    <a:pt x="2612852" y="717746"/>
                  </a:cubicBezTo>
                  <a:cubicBezTo>
                    <a:pt x="2630546" y="698628"/>
                    <a:pt x="2622695" y="667898"/>
                    <a:pt x="2624282" y="612971"/>
                  </a:cubicBezTo>
                  <a:cubicBezTo>
                    <a:pt x="2625869" y="558044"/>
                    <a:pt x="2623647" y="469778"/>
                    <a:pt x="2622377" y="388181"/>
                  </a:cubicBezTo>
                  <a:cubicBezTo>
                    <a:pt x="2621107" y="306584"/>
                    <a:pt x="2618567" y="180218"/>
                    <a:pt x="2616662" y="123386"/>
                  </a:cubicBezTo>
                  <a:cubicBezTo>
                    <a:pt x="2614757" y="66554"/>
                    <a:pt x="2627139" y="52901"/>
                    <a:pt x="2610947" y="47186"/>
                  </a:cubicBezTo>
                  <a:cubicBezTo>
                    <a:pt x="2594755" y="41471"/>
                    <a:pt x="2537604" y="95763"/>
                    <a:pt x="2519507" y="89096"/>
                  </a:cubicBezTo>
                  <a:cubicBezTo>
                    <a:pt x="2501410" y="82429"/>
                    <a:pt x="2521095" y="20834"/>
                    <a:pt x="2502362" y="7181"/>
                  </a:cubicBezTo>
                  <a:cubicBezTo>
                    <a:pt x="2483629" y="-6472"/>
                    <a:pt x="2456007" y="2736"/>
                    <a:pt x="2407112" y="7181"/>
                  </a:cubicBezTo>
                  <a:cubicBezTo>
                    <a:pt x="2358217" y="11626"/>
                    <a:pt x="2269317" y="17024"/>
                    <a:pt x="2208992" y="33851"/>
                  </a:cubicBezTo>
                  <a:cubicBezTo>
                    <a:pt x="2148667" y="50678"/>
                    <a:pt x="2085484" y="76079"/>
                    <a:pt x="2045162" y="108146"/>
                  </a:cubicBezTo>
                  <a:cubicBezTo>
                    <a:pt x="2004840" y="140213"/>
                    <a:pt x="1981662" y="115449"/>
                    <a:pt x="1967057" y="226256"/>
                  </a:cubicBezTo>
                  <a:cubicBezTo>
                    <a:pt x="1952452" y="337063"/>
                    <a:pt x="1965152" y="743464"/>
                    <a:pt x="1957532" y="772991"/>
                  </a:cubicBezTo>
                  <a:cubicBezTo>
                    <a:pt x="1949912" y="802518"/>
                    <a:pt x="1926735" y="792359"/>
                    <a:pt x="1829897" y="769181"/>
                  </a:cubicBezTo>
                  <a:cubicBezTo>
                    <a:pt x="1733060" y="746004"/>
                    <a:pt x="1514619" y="679328"/>
                    <a:pt x="1376507" y="633926"/>
                  </a:cubicBezTo>
                  <a:cubicBezTo>
                    <a:pt x="1238395" y="588524"/>
                    <a:pt x="1082502" y="521214"/>
                    <a:pt x="1001222" y="496766"/>
                  </a:cubicBezTo>
                  <a:cubicBezTo>
                    <a:pt x="919942" y="472319"/>
                    <a:pt x="907718" y="491686"/>
                    <a:pt x="888827" y="487241"/>
                  </a:cubicBezTo>
                </a:path>
              </a:pathLst>
            </a:custGeom>
            <a:solidFill>
              <a:srgbClr val="F26422"/>
            </a:solidFill>
            <a:ln>
              <a:solidFill>
                <a:srgbClr val="F26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FD7CD02-F513-4370-998B-E6D6B030AD9C}"/>
                </a:ext>
              </a:extLst>
            </p:cNvPr>
            <p:cNvSpPr txBox="1"/>
            <p:nvPr/>
          </p:nvSpPr>
          <p:spPr>
            <a:xfrm>
              <a:off x="5128073" y="4093385"/>
              <a:ext cx="18610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AERODYNAMICS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0E82AFA-B894-4C35-963C-40B99E30C5D3}"/>
              </a:ext>
            </a:extLst>
          </p:cNvPr>
          <p:cNvSpPr txBox="1"/>
          <p:nvPr/>
        </p:nvSpPr>
        <p:spPr>
          <a:xfrm>
            <a:off x="4890666" y="3070038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5" name="Graphic 83" descr="Gears">
            <a:extLst>
              <a:ext uri="{FF2B5EF4-FFF2-40B4-BE49-F238E27FC236}">
                <a16:creationId xmlns:a16="http://schemas.microsoft.com/office/drawing/2014/main" xmlns="" id="{980D29A1-CAA8-4BEA-8264-27E016406A5A}"/>
              </a:ext>
            </a:extLst>
          </p:cNvPr>
          <p:cNvGrpSpPr/>
          <p:nvPr/>
        </p:nvGrpSpPr>
        <p:grpSpPr>
          <a:xfrm>
            <a:off x="5178973" y="2592122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B7705879-94CE-493F-8C96-6549F9604451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104FC01-1711-4652-AF98-6658523FB07B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2F98CFC-1E27-416E-B4E1-044D526515E3}"/>
              </a:ext>
            </a:extLst>
          </p:cNvPr>
          <p:cNvGrpSpPr/>
          <p:nvPr/>
        </p:nvGrpSpPr>
        <p:grpSpPr>
          <a:xfrm>
            <a:off x="6384935" y="2599362"/>
            <a:ext cx="471368" cy="470676"/>
            <a:chOff x="10178422" y="4896125"/>
            <a:chExt cx="950243" cy="948847"/>
          </a:xfrm>
        </p:grpSpPr>
        <p:sp>
          <p:nvSpPr>
            <p:cNvPr id="88" name="Freeform: Shape 87" descr="Single gear">
              <a:extLst>
                <a:ext uri="{FF2B5EF4-FFF2-40B4-BE49-F238E27FC236}">
                  <a16:creationId xmlns:a16="http://schemas.microsoft.com/office/drawing/2014/main" xmlns="" id="{CCBFC988-2964-4804-9A5E-015391CD2CAD}"/>
                </a:ext>
              </a:extLst>
            </p:cNvPr>
            <p:cNvSpPr/>
            <p:nvPr/>
          </p:nvSpPr>
          <p:spPr>
            <a:xfrm>
              <a:off x="10178422" y="4896125"/>
              <a:ext cx="950243" cy="948847"/>
            </a:xfrm>
            <a:custGeom>
              <a:avLst/>
              <a:gdLst>
                <a:gd name="connsiteX0" fmla="*/ 474424 w 950243"/>
                <a:gd name="connsiteY0" fmla="*/ 222377 h 948847"/>
                <a:gd name="connsiteX1" fmla="*/ 222377 w 950243"/>
                <a:gd name="connsiteY1" fmla="*/ 474424 h 948847"/>
                <a:gd name="connsiteX2" fmla="*/ 474424 w 950243"/>
                <a:gd name="connsiteY2" fmla="*/ 726471 h 948847"/>
                <a:gd name="connsiteX3" fmla="*/ 726471 w 950243"/>
                <a:gd name="connsiteY3" fmla="*/ 474424 h 948847"/>
                <a:gd name="connsiteX4" fmla="*/ 474424 w 950243"/>
                <a:gd name="connsiteY4" fmla="*/ 222377 h 948847"/>
                <a:gd name="connsiteX5" fmla="*/ 418609 w 950243"/>
                <a:gd name="connsiteY5" fmla="*/ 0 h 948847"/>
                <a:gd name="connsiteX6" fmla="*/ 530238 w 950243"/>
                <a:gd name="connsiteY6" fmla="*/ 0 h 948847"/>
                <a:gd name="connsiteX7" fmla="*/ 577681 w 950243"/>
                <a:gd name="connsiteY7" fmla="*/ 97675 h 948847"/>
                <a:gd name="connsiteX8" fmla="*/ 665588 w 950243"/>
                <a:gd name="connsiteY8" fmla="*/ 133955 h 948847"/>
                <a:gd name="connsiteX9" fmla="*/ 770241 w 950243"/>
                <a:gd name="connsiteY9" fmla="*/ 99071 h 948847"/>
                <a:gd name="connsiteX10" fmla="*/ 849776 w 950243"/>
                <a:gd name="connsiteY10" fmla="*/ 178607 h 948847"/>
                <a:gd name="connsiteX11" fmla="*/ 814892 w 950243"/>
                <a:gd name="connsiteY11" fmla="*/ 283259 h 948847"/>
                <a:gd name="connsiteX12" fmla="*/ 851172 w 950243"/>
                <a:gd name="connsiteY12" fmla="*/ 369771 h 948847"/>
                <a:gd name="connsiteX13" fmla="*/ 950243 w 950243"/>
                <a:gd name="connsiteY13" fmla="*/ 417214 h 948847"/>
                <a:gd name="connsiteX14" fmla="*/ 950243 w 950243"/>
                <a:gd name="connsiteY14" fmla="*/ 528843 h 948847"/>
                <a:gd name="connsiteX15" fmla="*/ 852567 w 950243"/>
                <a:gd name="connsiteY15" fmla="*/ 577681 h 948847"/>
                <a:gd name="connsiteX16" fmla="*/ 816288 w 950243"/>
                <a:gd name="connsiteY16" fmla="*/ 665588 h 948847"/>
                <a:gd name="connsiteX17" fmla="*/ 851172 w 950243"/>
                <a:gd name="connsiteY17" fmla="*/ 770241 h 948847"/>
                <a:gd name="connsiteX18" fmla="*/ 771636 w 950243"/>
                <a:gd name="connsiteY18" fmla="*/ 849776 h 948847"/>
                <a:gd name="connsiteX19" fmla="*/ 666984 w 950243"/>
                <a:gd name="connsiteY19" fmla="*/ 814892 h 948847"/>
                <a:gd name="connsiteX20" fmla="*/ 580471 w 950243"/>
                <a:gd name="connsiteY20" fmla="*/ 851172 h 948847"/>
                <a:gd name="connsiteX21" fmla="*/ 531634 w 950243"/>
                <a:gd name="connsiteY21" fmla="*/ 948847 h 948847"/>
                <a:gd name="connsiteX22" fmla="*/ 420004 w 950243"/>
                <a:gd name="connsiteY22" fmla="*/ 948847 h 948847"/>
                <a:gd name="connsiteX23" fmla="*/ 371167 w 950243"/>
                <a:gd name="connsiteY23" fmla="*/ 851172 h 948847"/>
                <a:gd name="connsiteX24" fmla="*/ 283259 w 950243"/>
                <a:gd name="connsiteY24" fmla="*/ 814892 h 948847"/>
                <a:gd name="connsiteX25" fmla="*/ 178607 w 950243"/>
                <a:gd name="connsiteY25" fmla="*/ 849776 h 948847"/>
                <a:gd name="connsiteX26" fmla="*/ 99071 w 950243"/>
                <a:gd name="connsiteY26" fmla="*/ 770241 h 948847"/>
                <a:gd name="connsiteX27" fmla="*/ 133955 w 950243"/>
                <a:gd name="connsiteY27" fmla="*/ 665588 h 948847"/>
                <a:gd name="connsiteX28" fmla="*/ 97675 w 950243"/>
                <a:gd name="connsiteY28" fmla="*/ 579076 h 948847"/>
                <a:gd name="connsiteX29" fmla="*/ 0 w 950243"/>
                <a:gd name="connsiteY29" fmla="*/ 530238 h 948847"/>
                <a:gd name="connsiteX30" fmla="*/ 0 w 950243"/>
                <a:gd name="connsiteY30" fmla="*/ 418609 h 948847"/>
                <a:gd name="connsiteX31" fmla="*/ 97675 w 950243"/>
                <a:gd name="connsiteY31" fmla="*/ 371167 h 948847"/>
                <a:gd name="connsiteX32" fmla="*/ 133955 w 950243"/>
                <a:gd name="connsiteY32" fmla="*/ 283259 h 948847"/>
                <a:gd name="connsiteX33" fmla="*/ 99071 w 950243"/>
                <a:gd name="connsiteY33" fmla="*/ 178607 h 948847"/>
                <a:gd name="connsiteX34" fmla="*/ 178607 w 950243"/>
                <a:gd name="connsiteY34" fmla="*/ 99071 h 948847"/>
                <a:gd name="connsiteX35" fmla="*/ 283259 w 950243"/>
                <a:gd name="connsiteY35" fmla="*/ 133955 h 948847"/>
                <a:gd name="connsiteX36" fmla="*/ 369771 w 950243"/>
                <a:gd name="connsiteY36" fmla="*/ 97675 h 9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50243" h="948847">
                  <a:moveTo>
                    <a:pt x="474424" y="222377"/>
                  </a:moveTo>
                  <a:cubicBezTo>
                    <a:pt x="335222" y="222377"/>
                    <a:pt x="222377" y="335222"/>
                    <a:pt x="222377" y="474424"/>
                  </a:cubicBezTo>
                  <a:cubicBezTo>
                    <a:pt x="222377" y="613626"/>
                    <a:pt x="335222" y="726471"/>
                    <a:pt x="474424" y="726471"/>
                  </a:cubicBezTo>
                  <a:cubicBezTo>
                    <a:pt x="613626" y="726471"/>
                    <a:pt x="726471" y="613626"/>
                    <a:pt x="726471" y="474424"/>
                  </a:cubicBezTo>
                  <a:cubicBezTo>
                    <a:pt x="726471" y="335222"/>
                    <a:pt x="613626" y="222377"/>
                    <a:pt x="474424" y="222377"/>
                  </a:cubicBezTo>
                  <a:close/>
                  <a:moveTo>
                    <a:pt x="418609" y="0"/>
                  </a:moveTo>
                  <a:lnTo>
                    <a:pt x="530238" y="0"/>
                  </a:lnTo>
                  <a:lnTo>
                    <a:pt x="577681" y="97675"/>
                  </a:lnTo>
                  <a:cubicBezTo>
                    <a:pt x="608379" y="106048"/>
                    <a:pt x="637681" y="118606"/>
                    <a:pt x="665588" y="133955"/>
                  </a:cubicBezTo>
                  <a:lnTo>
                    <a:pt x="770241" y="99071"/>
                  </a:lnTo>
                  <a:lnTo>
                    <a:pt x="849776" y="178607"/>
                  </a:lnTo>
                  <a:lnTo>
                    <a:pt x="814892" y="283259"/>
                  </a:lnTo>
                  <a:cubicBezTo>
                    <a:pt x="830241" y="309771"/>
                    <a:pt x="842800" y="339073"/>
                    <a:pt x="851172" y="369771"/>
                  </a:cubicBezTo>
                  <a:lnTo>
                    <a:pt x="950243" y="417214"/>
                  </a:lnTo>
                  <a:lnTo>
                    <a:pt x="950243" y="528843"/>
                  </a:lnTo>
                  <a:lnTo>
                    <a:pt x="852567" y="577681"/>
                  </a:lnTo>
                  <a:cubicBezTo>
                    <a:pt x="844195" y="608379"/>
                    <a:pt x="831637" y="637681"/>
                    <a:pt x="816288" y="665588"/>
                  </a:cubicBezTo>
                  <a:lnTo>
                    <a:pt x="851172" y="770241"/>
                  </a:lnTo>
                  <a:lnTo>
                    <a:pt x="771636" y="849776"/>
                  </a:lnTo>
                  <a:lnTo>
                    <a:pt x="666984" y="814892"/>
                  </a:lnTo>
                  <a:cubicBezTo>
                    <a:pt x="640472" y="830241"/>
                    <a:pt x="611169" y="842800"/>
                    <a:pt x="580471" y="851172"/>
                  </a:cubicBezTo>
                  <a:lnTo>
                    <a:pt x="531634" y="948847"/>
                  </a:lnTo>
                  <a:lnTo>
                    <a:pt x="420004" y="948847"/>
                  </a:lnTo>
                  <a:lnTo>
                    <a:pt x="371167" y="851172"/>
                  </a:lnTo>
                  <a:cubicBezTo>
                    <a:pt x="340469" y="842800"/>
                    <a:pt x="311166" y="830241"/>
                    <a:pt x="283259" y="814892"/>
                  </a:cubicBezTo>
                  <a:lnTo>
                    <a:pt x="178607" y="849776"/>
                  </a:lnTo>
                  <a:lnTo>
                    <a:pt x="99071" y="770241"/>
                  </a:lnTo>
                  <a:lnTo>
                    <a:pt x="133955" y="665588"/>
                  </a:lnTo>
                  <a:cubicBezTo>
                    <a:pt x="118606" y="639077"/>
                    <a:pt x="106048" y="609774"/>
                    <a:pt x="97675" y="579076"/>
                  </a:cubicBezTo>
                  <a:lnTo>
                    <a:pt x="0" y="530238"/>
                  </a:lnTo>
                  <a:lnTo>
                    <a:pt x="0" y="418609"/>
                  </a:lnTo>
                  <a:lnTo>
                    <a:pt x="97675" y="371167"/>
                  </a:lnTo>
                  <a:cubicBezTo>
                    <a:pt x="106048" y="340469"/>
                    <a:pt x="118606" y="311166"/>
                    <a:pt x="133955" y="283259"/>
                  </a:cubicBezTo>
                  <a:lnTo>
                    <a:pt x="99071" y="178607"/>
                  </a:lnTo>
                  <a:lnTo>
                    <a:pt x="178607" y="99071"/>
                  </a:lnTo>
                  <a:lnTo>
                    <a:pt x="283259" y="133955"/>
                  </a:lnTo>
                  <a:cubicBezTo>
                    <a:pt x="309771" y="118606"/>
                    <a:pt x="339073" y="106048"/>
                    <a:pt x="369771" y="97675"/>
                  </a:cubicBezTo>
                  <a:close/>
                </a:path>
              </a:pathLst>
            </a:custGeom>
            <a:solidFill>
              <a:srgbClr val="F26422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" name="Graphic 88" descr="Lightning bolt">
              <a:extLst>
                <a:ext uri="{FF2B5EF4-FFF2-40B4-BE49-F238E27FC236}">
                  <a16:creationId xmlns:a16="http://schemas.microsoft.com/office/drawing/2014/main" xmlns="" id="{7F162F7B-FEEE-4845-B033-CEA01BD4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431088" y="5148090"/>
              <a:ext cx="449538" cy="449538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3DAA6DFE-8270-4905-B23A-0703EB8A9BF2}"/>
              </a:ext>
            </a:extLst>
          </p:cNvPr>
          <p:cNvSpPr txBox="1"/>
          <p:nvPr/>
        </p:nvSpPr>
        <p:spPr>
          <a:xfrm>
            <a:off x="5991718" y="3077278"/>
            <a:ext cx="1257803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19971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Chassis/Suspension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0"/>
            <a:ext cx="4433114" cy="40613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Finished design report</a:t>
            </a:r>
          </a:p>
          <a:p>
            <a:r>
              <a:rPr lang="en-US"/>
              <a:t>Had more detailed discussions on the execution of lap sims</a:t>
            </a:r>
          </a:p>
          <a:p>
            <a:r>
              <a:rPr lang="en-US"/>
              <a:t>Reevaluated ME199 projects</a:t>
            </a:r>
          </a:p>
          <a:p>
            <a:r>
              <a:rPr lang="en-US"/>
              <a:t>Worked on getting the TTC data working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r>
              <a:rPr lang="en-US"/>
              <a:t>Continue working on TTC Analysis</a:t>
            </a:r>
          </a:p>
          <a:p>
            <a:pPr lvl="1"/>
            <a:r>
              <a:rPr lang="en-US"/>
              <a:t>Create preliminary look up tables</a:t>
            </a:r>
          </a:p>
          <a:p>
            <a:pPr lvl="1"/>
            <a:r>
              <a:rPr lang="en-US"/>
              <a:t>Move towards modeling the magic formula</a:t>
            </a:r>
          </a:p>
          <a:p>
            <a:r>
              <a:rPr lang="en-US"/>
              <a:t>Develop preliminary bicycle car model for lap sims</a:t>
            </a:r>
          </a:p>
          <a:p>
            <a:pPr lvl="1"/>
            <a:r>
              <a:rPr lang="en-US"/>
              <a:t>Simplified cornering modeling</a:t>
            </a:r>
          </a:p>
          <a:p>
            <a:pPr lvl="1"/>
            <a:r>
              <a:rPr lang="en-US"/>
              <a:t>Move towards two track model</a:t>
            </a:r>
          </a:p>
          <a:p>
            <a:r>
              <a:rPr lang="en-US"/>
              <a:t>Begin looking at upright design and packaging in a 4WD car</a:t>
            </a:r>
          </a:p>
          <a:p>
            <a:r>
              <a:rPr lang="en-US"/>
              <a:t>Find more research projects to start on early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1638D895-8CEE-4080-A5F4-03708BB2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Kush Patel</a:t>
            </a:r>
          </a:p>
          <a:p>
            <a:r>
              <a:rPr lang="en-US"/>
              <a:t>kushrp2@Illinois.edu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41E0AA-F685-4255-87B1-9C70C52ED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198" y="1717829"/>
            <a:ext cx="3066270" cy="24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5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Aerodynamics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Helped with aero in </a:t>
            </a:r>
            <a:r>
              <a:rPr lang="en-US" err="1">
                <a:latin typeface="Titillium Web"/>
              </a:rPr>
              <a:t>lapsim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Continue research for new aero components</a:t>
            </a:r>
            <a:endParaRPr lang="en-US"/>
          </a:p>
          <a:p>
            <a:r>
              <a:rPr lang="en-US">
                <a:latin typeface="Titillium Web"/>
              </a:rPr>
              <a:t>Begin designing and testing </a:t>
            </a:r>
            <a:endParaRPr lang="en-US"/>
          </a:p>
          <a:p>
            <a:r>
              <a:rPr lang="en-US">
                <a:latin typeface="Titillium Web"/>
              </a:rPr>
              <a:t>Set up server</a:t>
            </a:r>
            <a:endParaRPr lang="en-US"/>
          </a:p>
          <a:p>
            <a:pPr marL="3429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8C1394-7F93-4689-85EC-C3DD147346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Carson </a:t>
            </a:r>
            <a:r>
              <a:rPr lang="en-US" err="1">
                <a:latin typeface="Titillium Web"/>
              </a:rPr>
              <a:t>Trpik</a:t>
            </a:r>
            <a:endParaRPr lang="en-US">
              <a:latin typeface="Titillium Web"/>
            </a:endParaRPr>
          </a:p>
          <a:p>
            <a:r>
              <a:rPr lang="en-US">
                <a:latin typeface="Titillium Web"/>
              </a:rPr>
              <a:t>ctrpik2@illinois.edu</a:t>
            </a:r>
            <a:endParaRPr lang="en-US"/>
          </a:p>
        </p:txBody>
      </p:sp>
      <p:pic>
        <p:nvPicPr>
          <p:cNvPr id="4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1402268D-A806-4FF4-8F8F-21184C577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1" t="43414" r="3351" b="4742"/>
          <a:stretch/>
        </p:blipFill>
        <p:spPr>
          <a:xfrm>
            <a:off x="4913759" y="1297786"/>
            <a:ext cx="4081985" cy="25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1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4286126" cy="3451622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Modeled 10in OZ wheel for next year</a:t>
            </a:r>
          </a:p>
          <a:p>
            <a:r>
              <a:rPr lang="en-US">
                <a:latin typeface="Titillium Web"/>
              </a:rPr>
              <a:t>Started 7.25:1 gearbox CAD in Solid works for research purposes</a:t>
            </a:r>
          </a:p>
          <a:p>
            <a:r>
              <a:rPr lang="en-US">
                <a:latin typeface="Titillium Web"/>
              </a:rPr>
              <a:t>Started writing equations for gearbox design calculations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Finish 7.25:1 gearbox CAD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David Lam </a:t>
            </a:r>
            <a:endParaRPr lang="en-US"/>
          </a:p>
          <a:p>
            <a:r>
              <a:rPr lang="en-US">
                <a:latin typeface="Titillium Web"/>
              </a:rPr>
              <a:t>wj6@illinois.edu</a:t>
            </a:r>
            <a:endParaRPr lang="en-US"/>
          </a:p>
        </p:txBody>
      </p:sp>
      <p:pic>
        <p:nvPicPr>
          <p:cNvPr id="4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AF9592AB-7E01-4848-AA9C-16EC4F558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830" y="1785719"/>
            <a:ext cx="2771775" cy="26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tillium Web SemiBold"/>
              </a:rPr>
              <a:t>Integration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Found potential radiators</a:t>
            </a:r>
          </a:p>
          <a:p>
            <a:r>
              <a:rPr lang="en-US">
                <a:latin typeface="Titillium Web"/>
              </a:rPr>
              <a:t>Reading about heat transfer</a:t>
            </a:r>
          </a:p>
          <a:p>
            <a:pPr marL="342900" lvl="1" indent="0">
              <a:buNone/>
            </a:pPr>
            <a:endParaRPr lang="en-US">
              <a:latin typeface="Titillium Web"/>
            </a:endParaRP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Figure out potential solutions for motor cooling 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Rishi Taparia</a:t>
            </a:r>
          </a:p>
          <a:p>
            <a:r>
              <a:rPr lang="en-US">
                <a:latin typeface="Titillium Web"/>
              </a:rPr>
              <a:t>taparia2@illinois.edu</a:t>
            </a:r>
            <a:endParaRPr lang="en-US"/>
          </a:p>
        </p:txBody>
      </p:sp>
      <p:pic>
        <p:nvPicPr>
          <p:cNvPr id="4" name="Picture 5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xmlns="" id="{3A89A425-4316-4EFC-AA13-2A697DF99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001" y="1548771"/>
            <a:ext cx="2740412" cy="22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SUBTEAMS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xmlns="" id="{D0B41730-1CED-4D21-B0DF-A28346DB0B7C}"/>
              </a:ext>
            </a:extLst>
          </p:cNvPr>
          <p:cNvGrpSpPr/>
          <p:nvPr/>
        </p:nvGrpSpPr>
        <p:grpSpPr>
          <a:xfrm>
            <a:off x="4242088" y="2466628"/>
            <a:ext cx="773885" cy="897957"/>
            <a:chOff x="5656118" y="3288837"/>
            <a:chExt cx="1031846" cy="1197276"/>
          </a:xfrm>
        </p:grpSpPr>
        <p:pic>
          <p:nvPicPr>
            <p:cNvPr id="39" name="Graphic 38" descr="Web design">
              <a:extLst>
                <a:ext uri="{FF2B5EF4-FFF2-40B4-BE49-F238E27FC236}">
                  <a16:creationId xmlns:a16="http://schemas.microsoft.com/office/drawing/2014/main" xmlns="" id="{3B4148B5-E7BA-473C-9092-A0F765F9B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714841" y="3288837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86FD153-6FB3-4E77-B810-4EC4402C8AC7}"/>
                </a:ext>
              </a:extLst>
            </p:cNvPr>
            <p:cNvSpPr txBox="1"/>
            <p:nvPr/>
          </p:nvSpPr>
          <p:spPr>
            <a:xfrm>
              <a:off x="5656118" y="4086004"/>
              <a:ext cx="103184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DAQA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FD3E6A6-148C-4C45-AD22-62864DA93754}"/>
              </a:ext>
            </a:extLst>
          </p:cNvPr>
          <p:cNvGrpSpPr/>
          <p:nvPr/>
        </p:nvGrpSpPr>
        <p:grpSpPr>
          <a:xfrm>
            <a:off x="2791113" y="2466627"/>
            <a:ext cx="1132427" cy="905050"/>
            <a:chOff x="4229675" y="3806997"/>
            <a:chExt cx="1509903" cy="1206733"/>
          </a:xfrm>
        </p:grpSpPr>
        <p:pic>
          <p:nvPicPr>
            <p:cNvPr id="42" name="Graphic 41" descr="Processor">
              <a:extLst>
                <a:ext uri="{FF2B5EF4-FFF2-40B4-BE49-F238E27FC236}">
                  <a16:creationId xmlns:a16="http://schemas.microsoft.com/office/drawing/2014/main" xmlns="" id="{A7DDA2B7-E612-4EBB-B4CF-1C34A2D9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27426" y="3806997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A68479F-F035-40C0-8D28-51EF9EE7D9BB}"/>
                </a:ext>
              </a:extLst>
            </p:cNvPr>
            <p:cNvSpPr txBox="1"/>
            <p:nvPr/>
          </p:nvSpPr>
          <p:spPr>
            <a:xfrm>
              <a:off x="4229675" y="4613621"/>
              <a:ext cx="150990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TRACTIVE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CCED411B-5145-4DAF-9CE5-94601BAA46BD}"/>
              </a:ext>
            </a:extLst>
          </p:cNvPr>
          <p:cNvGrpSpPr/>
          <p:nvPr/>
        </p:nvGrpSpPr>
        <p:grpSpPr>
          <a:xfrm>
            <a:off x="5325229" y="2564829"/>
            <a:ext cx="991184" cy="1215255"/>
            <a:chOff x="7100306" y="3419772"/>
            <a:chExt cx="1321578" cy="1620339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2F1DF6DA-9FE8-41DC-9C1F-58AEC2B1CB4B}"/>
                </a:ext>
              </a:extLst>
            </p:cNvPr>
            <p:cNvSpPr/>
            <p:nvPr/>
          </p:nvSpPr>
          <p:spPr>
            <a:xfrm>
              <a:off x="7434830" y="3419772"/>
              <a:ext cx="652530" cy="652530"/>
            </a:xfrm>
            <a:custGeom>
              <a:avLst/>
              <a:gdLst>
                <a:gd name="connsiteX0" fmla="*/ 428247 w 867878"/>
                <a:gd name="connsiteY0" fmla="*/ 700415 h 867878"/>
                <a:gd name="connsiteX1" fmla="*/ 421345 w 867878"/>
                <a:gd name="connsiteY1" fmla="*/ 770023 h 867878"/>
                <a:gd name="connsiteX2" fmla="*/ 421533 w 867878"/>
                <a:gd name="connsiteY2" fmla="*/ 770023 h 867878"/>
                <a:gd name="connsiteX3" fmla="*/ 413572 w 867878"/>
                <a:gd name="connsiteY3" fmla="*/ 828434 h 867878"/>
                <a:gd name="connsiteX4" fmla="*/ 458116 w 867878"/>
                <a:gd name="connsiteY4" fmla="*/ 828434 h 867878"/>
                <a:gd name="connsiteX5" fmla="*/ 446980 w 867878"/>
                <a:gd name="connsiteY5" fmla="*/ 746728 h 867878"/>
                <a:gd name="connsiteX6" fmla="*/ 446642 w 867878"/>
                <a:gd name="connsiteY6" fmla="*/ 746728 h 867878"/>
                <a:gd name="connsiteX7" fmla="*/ 442050 w 867878"/>
                <a:gd name="connsiteY7" fmla="*/ 700415 h 867878"/>
                <a:gd name="connsiteX8" fmla="*/ 532773 w 867878"/>
                <a:gd name="connsiteY8" fmla="*/ 681984 h 867878"/>
                <a:gd name="connsiteX9" fmla="*/ 519803 w 867878"/>
                <a:gd name="connsiteY9" fmla="*/ 686705 h 867878"/>
                <a:gd name="connsiteX10" fmla="*/ 531225 w 867878"/>
                <a:gd name="connsiteY10" fmla="*/ 731394 h 867878"/>
                <a:gd name="connsiteX11" fmla="*/ 530455 w 867878"/>
                <a:gd name="connsiteY11" fmla="*/ 731674 h 867878"/>
                <a:gd name="connsiteX12" fmla="*/ 547936 w 867878"/>
                <a:gd name="connsiteY12" fmla="*/ 812261 h 867878"/>
                <a:gd name="connsiteX13" fmla="*/ 589794 w 867878"/>
                <a:gd name="connsiteY13" fmla="*/ 797026 h 867878"/>
                <a:gd name="connsiteX14" fmla="*/ 562529 w 867878"/>
                <a:gd name="connsiteY14" fmla="*/ 745229 h 867878"/>
                <a:gd name="connsiteX15" fmla="*/ 563066 w 867878"/>
                <a:gd name="connsiteY15" fmla="*/ 745033 h 867878"/>
                <a:gd name="connsiteX16" fmla="*/ 337523 w 867878"/>
                <a:gd name="connsiteY16" fmla="*/ 681984 h 867878"/>
                <a:gd name="connsiteX17" fmla="*/ 317187 w 867878"/>
                <a:gd name="connsiteY17" fmla="*/ 724308 h 867878"/>
                <a:gd name="connsiteX18" fmla="*/ 316495 w 867878"/>
                <a:gd name="connsiteY18" fmla="*/ 724056 h 867878"/>
                <a:gd name="connsiteX19" fmla="*/ 278085 w 867878"/>
                <a:gd name="connsiteY19" fmla="*/ 797026 h 867878"/>
                <a:gd name="connsiteX20" fmla="*/ 319943 w 867878"/>
                <a:gd name="connsiteY20" fmla="*/ 812261 h 867878"/>
                <a:gd name="connsiteX21" fmla="*/ 332529 w 867878"/>
                <a:gd name="connsiteY21" fmla="*/ 754241 h 867878"/>
                <a:gd name="connsiteX22" fmla="*/ 333172 w 867878"/>
                <a:gd name="connsiteY22" fmla="*/ 754475 h 867878"/>
                <a:gd name="connsiteX23" fmla="*/ 350493 w 867878"/>
                <a:gd name="connsiteY23" fmla="*/ 686705 h 867878"/>
                <a:gd name="connsiteX24" fmla="*/ 611722 w 867878"/>
                <a:gd name="connsiteY24" fmla="*/ 633636 h 867878"/>
                <a:gd name="connsiteX25" fmla="*/ 601148 w 867878"/>
                <a:gd name="connsiteY25" fmla="*/ 642508 h 867878"/>
                <a:gd name="connsiteX26" fmla="*/ 626959 w 867878"/>
                <a:gd name="connsiteY26" fmla="*/ 680293 h 867878"/>
                <a:gd name="connsiteX27" fmla="*/ 626465 w 867878"/>
                <a:gd name="connsiteY27" fmla="*/ 680708 h 867878"/>
                <a:gd name="connsiteX28" fmla="*/ 670454 w 867878"/>
                <a:gd name="connsiteY28" fmla="*/ 750457 h 867878"/>
                <a:gd name="connsiteX29" fmla="*/ 704576 w 867878"/>
                <a:gd name="connsiteY29" fmla="*/ 721824 h 867878"/>
                <a:gd name="connsiteX30" fmla="*/ 661512 w 867878"/>
                <a:gd name="connsiteY30" fmla="*/ 682723 h 867878"/>
                <a:gd name="connsiteX31" fmla="*/ 661752 w 867878"/>
                <a:gd name="connsiteY31" fmla="*/ 682522 h 867878"/>
                <a:gd name="connsiteX32" fmla="*/ 258574 w 867878"/>
                <a:gd name="connsiteY32" fmla="*/ 633636 h 867878"/>
                <a:gd name="connsiteX33" fmla="*/ 224728 w 867878"/>
                <a:gd name="connsiteY33" fmla="*/ 666708 h 867878"/>
                <a:gd name="connsiteX34" fmla="*/ 224352 w 867878"/>
                <a:gd name="connsiteY34" fmla="*/ 666392 h 867878"/>
                <a:gd name="connsiteX35" fmla="*/ 163302 w 867878"/>
                <a:gd name="connsiteY35" fmla="*/ 721824 h 867878"/>
                <a:gd name="connsiteX36" fmla="*/ 197424 w 867878"/>
                <a:gd name="connsiteY36" fmla="*/ 750457 h 867878"/>
                <a:gd name="connsiteX37" fmla="*/ 229290 w 867878"/>
                <a:gd name="connsiteY37" fmla="*/ 699930 h 867878"/>
                <a:gd name="connsiteX38" fmla="*/ 229692 w 867878"/>
                <a:gd name="connsiteY38" fmla="*/ 700267 h 867878"/>
                <a:gd name="connsiteX39" fmla="*/ 269148 w 867878"/>
                <a:gd name="connsiteY39" fmla="*/ 642508 h 867878"/>
                <a:gd name="connsiteX40" fmla="*/ 433941 w 867878"/>
                <a:gd name="connsiteY40" fmla="*/ 600894 h 867878"/>
                <a:gd name="connsiteX41" fmla="*/ 399203 w 867878"/>
                <a:gd name="connsiteY41" fmla="*/ 635632 h 867878"/>
                <a:gd name="connsiteX42" fmla="*/ 433941 w 867878"/>
                <a:gd name="connsiteY42" fmla="*/ 670370 h 867878"/>
                <a:gd name="connsiteX43" fmla="*/ 468679 w 867878"/>
                <a:gd name="connsiteY43" fmla="*/ 635632 h 867878"/>
                <a:gd name="connsiteX44" fmla="*/ 433941 w 867878"/>
                <a:gd name="connsiteY44" fmla="*/ 600894 h 867878"/>
                <a:gd name="connsiteX45" fmla="*/ 534787 w 867878"/>
                <a:gd name="connsiteY45" fmla="*/ 573872 h 867878"/>
                <a:gd name="connsiteX46" fmla="*/ 500049 w 867878"/>
                <a:gd name="connsiteY46" fmla="*/ 608610 h 867878"/>
                <a:gd name="connsiteX47" fmla="*/ 534787 w 867878"/>
                <a:gd name="connsiteY47" fmla="*/ 643348 h 867878"/>
                <a:gd name="connsiteX48" fmla="*/ 569525 w 867878"/>
                <a:gd name="connsiteY48" fmla="*/ 608610 h 867878"/>
                <a:gd name="connsiteX49" fmla="*/ 534787 w 867878"/>
                <a:gd name="connsiteY49" fmla="*/ 573872 h 867878"/>
                <a:gd name="connsiteX50" fmla="*/ 333095 w 867878"/>
                <a:gd name="connsiteY50" fmla="*/ 573872 h 867878"/>
                <a:gd name="connsiteX51" fmla="*/ 298357 w 867878"/>
                <a:gd name="connsiteY51" fmla="*/ 608610 h 867878"/>
                <a:gd name="connsiteX52" fmla="*/ 333095 w 867878"/>
                <a:gd name="connsiteY52" fmla="*/ 643348 h 867878"/>
                <a:gd name="connsiteX53" fmla="*/ 367833 w 867878"/>
                <a:gd name="connsiteY53" fmla="*/ 608610 h 867878"/>
                <a:gd name="connsiteX54" fmla="*/ 333095 w 867878"/>
                <a:gd name="connsiteY54" fmla="*/ 573872 h 867878"/>
                <a:gd name="connsiteX55" fmla="*/ 669373 w 867878"/>
                <a:gd name="connsiteY55" fmla="*/ 561200 h 867878"/>
                <a:gd name="connsiteX56" fmla="*/ 662472 w 867878"/>
                <a:gd name="connsiteY56" fmla="*/ 573154 h 867878"/>
                <a:gd name="connsiteX57" fmla="*/ 699429 w 867878"/>
                <a:gd name="connsiteY57" fmla="*/ 599674 h 867878"/>
                <a:gd name="connsiteX58" fmla="*/ 699254 w 867878"/>
                <a:gd name="connsiteY58" fmla="*/ 599979 h 867878"/>
                <a:gd name="connsiteX59" fmla="*/ 764445 w 867878"/>
                <a:gd name="connsiteY59" fmla="*/ 650476 h 867878"/>
                <a:gd name="connsiteX60" fmla="*/ 786717 w 867878"/>
                <a:gd name="connsiteY60" fmla="*/ 611900 h 867878"/>
                <a:gd name="connsiteX61" fmla="*/ 732010 w 867878"/>
                <a:gd name="connsiteY61" fmla="*/ 589531 h 867878"/>
                <a:gd name="connsiteX62" fmla="*/ 200923 w 867878"/>
                <a:gd name="connsiteY62" fmla="*/ 561200 h 867878"/>
                <a:gd name="connsiteX63" fmla="*/ 157559 w 867878"/>
                <a:gd name="connsiteY63" fmla="*/ 580814 h 867878"/>
                <a:gd name="connsiteX64" fmla="*/ 157488 w 867878"/>
                <a:gd name="connsiteY64" fmla="*/ 580691 h 867878"/>
                <a:gd name="connsiteX65" fmla="*/ 81161 w 867878"/>
                <a:gd name="connsiteY65" fmla="*/ 611900 h 867878"/>
                <a:gd name="connsiteX66" fmla="*/ 103433 w 867878"/>
                <a:gd name="connsiteY66" fmla="*/ 650476 h 867878"/>
                <a:gd name="connsiteX67" fmla="*/ 150873 w 867878"/>
                <a:gd name="connsiteY67" fmla="*/ 613729 h 867878"/>
                <a:gd name="connsiteX68" fmla="*/ 150993 w 867878"/>
                <a:gd name="connsiteY68" fmla="*/ 613935 h 867878"/>
                <a:gd name="connsiteX69" fmla="*/ 207824 w 867878"/>
                <a:gd name="connsiteY69" fmla="*/ 573154 h 867878"/>
                <a:gd name="connsiteX70" fmla="*/ 608612 w 867878"/>
                <a:gd name="connsiteY70" fmla="*/ 500048 h 867878"/>
                <a:gd name="connsiteX71" fmla="*/ 573874 w 867878"/>
                <a:gd name="connsiteY71" fmla="*/ 534786 h 867878"/>
                <a:gd name="connsiteX72" fmla="*/ 608612 w 867878"/>
                <a:gd name="connsiteY72" fmla="*/ 569524 h 867878"/>
                <a:gd name="connsiteX73" fmla="*/ 643350 w 867878"/>
                <a:gd name="connsiteY73" fmla="*/ 534786 h 867878"/>
                <a:gd name="connsiteX74" fmla="*/ 608612 w 867878"/>
                <a:gd name="connsiteY74" fmla="*/ 500048 h 867878"/>
                <a:gd name="connsiteX75" fmla="*/ 259271 w 867878"/>
                <a:gd name="connsiteY75" fmla="*/ 500048 h 867878"/>
                <a:gd name="connsiteX76" fmla="*/ 224533 w 867878"/>
                <a:gd name="connsiteY76" fmla="*/ 534786 h 867878"/>
                <a:gd name="connsiteX77" fmla="*/ 259271 w 867878"/>
                <a:gd name="connsiteY77" fmla="*/ 569524 h 867878"/>
                <a:gd name="connsiteX78" fmla="*/ 294009 w 867878"/>
                <a:gd name="connsiteY78" fmla="*/ 534786 h 867878"/>
                <a:gd name="connsiteX79" fmla="*/ 259271 w 867878"/>
                <a:gd name="connsiteY79" fmla="*/ 500048 h 867878"/>
                <a:gd name="connsiteX80" fmla="*/ 698773 w 867878"/>
                <a:gd name="connsiteY80" fmla="*/ 473416 h 867878"/>
                <a:gd name="connsiteX81" fmla="*/ 696376 w 867878"/>
                <a:gd name="connsiteY81" fmla="*/ 487009 h 867878"/>
                <a:gd name="connsiteX82" fmla="*/ 740807 w 867878"/>
                <a:gd name="connsiteY82" fmla="*/ 499467 h 867878"/>
                <a:gd name="connsiteX83" fmla="*/ 818573 w 867878"/>
                <a:gd name="connsiteY83" fmla="*/ 524377 h 867878"/>
                <a:gd name="connsiteX84" fmla="*/ 826308 w 867878"/>
                <a:gd name="connsiteY84" fmla="*/ 480510 h 867878"/>
                <a:gd name="connsiteX85" fmla="*/ 756132 w 867878"/>
                <a:gd name="connsiteY85" fmla="*/ 477766 h 867878"/>
                <a:gd name="connsiteX86" fmla="*/ 171523 w 867878"/>
                <a:gd name="connsiteY86" fmla="*/ 473416 h 867878"/>
                <a:gd name="connsiteX87" fmla="*/ 116735 w 867878"/>
                <a:gd name="connsiteY87" fmla="*/ 477571 h 867878"/>
                <a:gd name="connsiteX88" fmla="*/ 41571 w 867878"/>
                <a:gd name="connsiteY88" fmla="*/ 480510 h 867878"/>
                <a:gd name="connsiteX89" fmla="*/ 49306 w 867878"/>
                <a:gd name="connsiteY89" fmla="*/ 524377 h 867878"/>
                <a:gd name="connsiteX90" fmla="*/ 110102 w 867878"/>
                <a:gd name="connsiteY90" fmla="*/ 504903 h 867878"/>
                <a:gd name="connsiteX91" fmla="*/ 173920 w 867878"/>
                <a:gd name="connsiteY91" fmla="*/ 487009 h 867878"/>
                <a:gd name="connsiteX92" fmla="*/ 635633 w 867878"/>
                <a:gd name="connsiteY92" fmla="*/ 399202 h 867878"/>
                <a:gd name="connsiteX93" fmla="*/ 600895 w 867878"/>
                <a:gd name="connsiteY93" fmla="*/ 433940 h 867878"/>
                <a:gd name="connsiteX94" fmla="*/ 635633 w 867878"/>
                <a:gd name="connsiteY94" fmla="*/ 468678 h 867878"/>
                <a:gd name="connsiteX95" fmla="*/ 670371 w 867878"/>
                <a:gd name="connsiteY95" fmla="*/ 433940 h 867878"/>
                <a:gd name="connsiteX96" fmla="*/ 635633 w 867878"/>
                <a:gd name="connsiteY96" fmla="*/ 399202 h 867878"/>
                <a:gd name="connsiteX97" fmla="*/ 232249 w 867878"/>
                <a:gd name="connsiteY97" fmla="*/ 399202 h 867878"/>
                <a:gd name="connsiteX98" fmla="*/ 197511 w 867878"/>
                <a:gd name="connsiteY98" fmla="*/ 433940 h 867878"/>
                <a:gd name="connsiteX99" fmla="*/ 232249 w 867878"/>
                <a:gd name="connsiteY99" fmla="*/ 468678 h 867878"/>
                <a:gd name="connsiteX100" fmla="*/ 266987 w 867878"/>
                <a:gd name="connsiteY100" fmla="*/ 433940 h 867878"/>
                <a:gd name="connsiteX101" fmla="*/ 232249 w 867878"/>
                <a:gd name="connsiteY101" fmla="*/ 399202 h 867878"/>
                <a:gd name="connsiteX102" fmla="*/ 818573 w 867878"/>
                <a:gd name="connsiteY102" fmla="*/ 343503 h 867878"/>
                <a:gd name="connsiteX103" fmla="*/ 740832 w 867878"/>
                <a:gd name="connsiteY103" fmla="*/ 368405 h 867878"/>
                <a:gd name="connsiteX104" fmla="*/ 696376 w 867878"/>
                <a:gd name="connsiteY104" fmla="*/ 380870 h 867878"/>
                <a:gd name="connsiteX105" fmla="*/ 698773 w 867878"/>
                <a:gd name="connsiteY105" fmla="*/ 394463 h 867878"/>
                <a:gd name="connsiteX106" fmla="*/ 756105 w 867878"/>
                <a:gd name="connsiteY106" fmla="*/ 390115 h 867878"/>
                <a:gd name="connsiteX107" fmla="*/ 826308 w 867878"/>
                <a:gd name="connsiteY107" fmla="*/ 387371 h 867878"/>
                <a:gd name="connsiteX108" fmla="*/ 49306 w 867878"/>
                <a:gd name="connsiteY108" fmla="*/ 343503 h 867878"/>
                <a:gd name="connsiteX109" fmla="*/ 41571 w 867878"/>
                <a:gd name="connsiteY109" fmla="*/ 387371 h 867878"/>
                <a:gd name="connsiteX110" fmla="*/ 116763 w 867878"/>
                <a:gd name="connsiteY110" fmla="*/ 390310 h 867878"/>
                <a:gd name="connsiteX111" fmla="*/ 171523 w 867878"/>
                <a:gd name="connsiteY111" fmla="*/ 394463 h 867878"/>
                <a:gd name="connsiteX112" fmla="*/ 173920 w 867878"/>
                <a:gd name="connsiteY112" fmla="*/ 380870 h 867878"/>
                <a:gd name="connsiteX113" fmla="*/ 110077 w 867878"/>
                <a:gd name="connsiteY113" fmla="*/ 362970 h 867878"/>
                <a:gd name="connsiteX114" fmla="*/ 433938 w 867878"/>
                <a:gd name="connsiteY114" fmla="*/ 311593 h 867878"/>
                <a:gd name="connsiteX115" fmla="*/ 556283 w 867878"/>
                <a:gd name="connsiteY115" fmla="*/ 433938 h 867878"/>
                <a:gd name="connsiteX116" fmla="*/ 433938 w 867878"/>
                <a:gd name="connsiteY116" fmla="*/ 556283 h 867878"/>
                <a:gd name="connsiteX117" fmla="*/ 311593 w 867878"/>
                <a:gd name="connsiteY117" fmla="*/ 433938 h 867878"/>
                <a:gd name="connsiteX118" fmla="*/ 433938 w 867878"/>
                <a:gd name="connsiteY118" fmla="*/ 311593 h 867878"/>
                <a:gd name="connsiteX119" fmla="*/ 608612 w 867878"/>
                <a:gd name="connsiteY119" fmla="*/ 298356 h 867878"/>
                <a:gd name="connsiteX120" fmla="*/ 573874 w 867878"/>
                <a:gd name="connsiteY120" fmla="*/ 333094 h 867878"/>
                <a:gd name="connsiteX121" fmla="*/ 608612 w 867878"/>
                <a:gd name="connsiteY121" fmla="*/ 367832 h 867878"/>
                <a:gd name="connsiteX122" fmla="*/ 643350 w 867878"/>
                <a:gd name="connsiteY122" fmla="*/ 333094 h 867878"/>
                <a:gd name="connsiteX123" fmla="*/ 608612 w 867878"/>
                <a:gd name="connsiteY123" fmla="*/ 298356 h 867878"/>
                <a:gd name="connsiteX124" fmla="*/ 259271 w 867878"/>
                <a:gd name="connsiteY124" fmla="*/ 298356 h 867878"/>
                <a:gd name="connsiteX125" fmla="*/ 224533 w 867878"/>
                <a:gd name="connsiteY125" fmla="*/ 333094 h 867878"/>
                <a:gd name="connsiteX126" fmla="*/ 259271 w 867878"/>
                <a:gd name="connsiteY126" fmla="*/ 367832 h 867878"/>
                <a:gd name="connsiteX127" fmla="*/ 294009 w 867878"/>
                <a:gd name="connsiteY127" fmla="*/ 333094 h 867878"/>
                <a:gd name="connsiteX128" fmla="*/ 259271 w 867878"/>
                <a:gd name="connsiteY128" fmla="*/ 298356 h 867878"/>
                <a:gd name="connsiteX129" fmla="*/ 433939 w 867878"/>
                <a:gd name="connsiteY129" fmla="*/ 294534 h 867878"/>
                <a:gd name="connsiteX130" fmla="*/ 294534 w 867878"/>
                <a:gd name="connsiteY130" fmla="*/ 433939 h 867878"/>
                <a:gd name="connsiteX131" fmla="*/ 433939 w 867878"/>
                <a:gd name="connsiteY131" fmla="*/ 573344 h 867878"/>
                <a:gd name="connsiteX132" fmla="*/ 573344 w 867878"/>
                <a:gd name="connsiteY132" fmla="*/ 433939 h 867878"/>
                <a:gd name="connsiteX133" fmla="*/ 433939 w 867878"/>
                <a:gd name="connsiteY133" fmla="*/ 294534 h 867878"/>
                <a:gd name="connsiteX134" fmla="*/ 534787 w 867878"/>
                <a:gd name="connsiteY134" fmla="*/ 224531 h 867878"/>
                <a:gd name="connsiteX135" fmla="*/ 500049 w 867878"/>
                <a:gd name="connsiteY135" fmla="*/ 259269 h 867878"/>
                <a:gd name="connsiteX136" fmla="*/ 534787 w 867878"/>
                <a:gd name="connsiteY136" fmla="*/ 294007 h 867878"/>
                <a:gd name="connsiteX137" fmla="*/ 569525 w 867878"/>
                <a:gd name="connsiteY137" fmla="*/ 259269 h 867878"/>
                <a:gd name="connsiteX138" fmla="*/ 534787 w 867878"/>
                <a:gd name="connsiteY138" fmla="*/ 224531 h 867878"/>
                <a:gd name="connsiteX139" fmla="*/ 333095 w 867878"/>
                <a:gd name="connsiteY139" fmla="*/ 224531 h 867878"/>
                <a:gd name="connsiteX140" fmla="*/ 298357 w 867878"/>
                <a:gd name="connsiteY140" fmla="*/ 259269 h 867878"/>
                <a:gd name="connsiteX141" fmla="*/ 333095 w 867878"/>
                <a:gd name="connsiteY141" fmla="*/ 294007 h 867878"/>
                <a:gd name="connsiteX142" fmla="*/ 367833 w 867878"/>
                <a:gd name="connsiteY142" fmla="*/ 259269 h 867878"/>
                <a:gd name="connsiteX143" fmla="*/ 333095 w 867878"/>
                <a:gd name="connsiteY143" fmla="*/ 224531 h 867878"/>
                <a:gd name="connsiteX144" fmla="*/ 764445 w 867878"/>
                <a:gd name="connsiteY144" fmla="*/ 217406 h 867878"/>
                <a:gd name="connsiteX145" fmla="*/ 699254 w 867878"/>
                <a:gd name="connsiteY145" fmla="*/ 267903 h 867878"/>
                <a:gd name="connsiteX146" fmla="*/ 699429 w 867878"/>
                <a:gd name="connsiteY146" fmla="*/ 268206 h 867878"/>
                <a:gd name="connsiteX147" fmla="*/ 662472 w 867878"/>
                <a:gd name="connsiteY147" fmla="*/ 294725 h 867878"/>
                <a:gd name="connsiteX148" fmla="*/ 669373 w 867878"/>
                <a:gd name="connsiteY148" fmla="*/ 306679 h 867878"/>
                <a:gd name="connsiteX149" fmla="*/ 731964 w 867878"/>
                <a:gd name="connsiteY149" fmla="*/ 278369 h 867878"/>
                <a:gd name="connsiteX150" fmla="*/ 786717 w 867878"/>
                <a:gd name="connsiteY150" fmla="*/ 255982 h 867878"/>
                <a:gd name="connsiteX151" fmla="*/ 103433 w 867878"/>
                <a:gd name="connsiteY151" fmla="*/ 217406 h 867878"/>
                <a:gd name="connsiteX152" fmla="*/ 81161 w 867878"/>
                <a:gd name="connsiteY152" fmla="*/ 255982 h 867878"/>
                <a:gd name="connsiteX153" fmla="*/ 157488 w 867878"/>
                <a:gd name="connsiteY153" fmla="*/ 287191 h 867878"/>
                <a:gd name="connsiteX154" fmla="*/ 157560 w 867878"/>
                <a:gd name="connsiteY154" fmla="*/ 287066 h 867878"/>
                <a:gd name="connsiteX155" fmla="*/ 200923 w 867878"/>
                <a:gd name="connsiteY155" fmla="*/ 306679 h 867878"/>
                <a:gd name="connsiteX156" fmla="*/ 207824 w 867878"/>
                <a:gd name="connsiteY156" fmla="*/ 294725 h 867878"/>
                <a:gd name="connsiteX157" fmla="*/ 150993 w 867878"/>
                <a:gd name="connsiteY157" fmla="*/ 253944 h 867878"/>
                <a:gd name="connsiteX158" fmla="*/ 150873 w 867878"/>
                <a:gd name="connsiteY158" fmla="*/ 254152 h 867878"/>
                <a:gd name="connsiteX159" fmla="*/ 435651 w 867878"/>
                <a:gd name="connsiteY159" fmla="*/ 197509 h 867878"/>
                <a:gd name="connsiteX160" fmla="*/ 400913 w 867878"/>
                <a:gd name="connsiteY160" fmla="*/ 232247 h 867878"/>
                <a:gd name="connsiteX161" fmla="*/ 435651 w 867878"/>
                <a:gd name="connsiteY161" fmla="*/ 266985 h 867878"/>
                <a:gd name="connsiteX162" fmla="*/ 470389 w 867878"/>
                <a:gd name="connsiteY162" fmla="*/ 232247 h 867878"/>
                <a:gd name="connsiteX163" fmla="*/ 435651 w 867878"/>
                <a:gd name="connsiteY163" fmla="*/ 197509 h 867878"/>
                <a:gd name="connsiteX164" fmla="*/ 670454 w 867878"/>
                <a:gd name="connsiteY164" fmla="*/ 117423 h 867878"/>
                <a:gd name="connsiteX165" fmla="*/ 626465 w 867878"/>
                <a:gd name="connsiteY165" fmla="*/ 187172 h 867878"/>
                <a:gd name="connsiteX166" fmla="*/ 626959 w 867878"/>
                <a:gd name="connsiteY166" fmla="*/ 187587 h 867878"/>
                <a:gd name="connsiteX167" fmla="*/ 601148 w 867878"/>
                <a:gd name="connsiteY167" fmla="*/ 225371 h 867878"/>
                <a:gd name="connsiteX168" fmla="*/ 611722 w 867878"/>
                <a:gd name="connsiteY168" fmla="*/ 234244 h 867878"/>
                <a:gd name="connsiteX169" fmla="*/ 661752 w 867878"/>
                <a:gd name="connsiteY169" fmla="*/ 185357 h 867878"/>
                <a:gd name="connsiteX170" fmla="*/ 661513 w 867878"/>
                <a:gd name="connsiteY170" fmla="*/ 185156 h 867878"/>
                <a:gd name="connsiteX171" fmla="*/ 704576 w 867878"/>
                <a:gd name="connsiteY171" fmla="*/ 146056 h 867878"/>
                <a:gd name="connsiteX172" fmla="*/ 197424 w 867878"/>
                <a:gd name="connsiteY172" fmla="*/ 117423 h 867878"/>
                <a:gd name="connsiteX173" fmla="*/ 163302 w 867878"/>
                <a:gd name="connsiteY173" fmla="*/ 146056 h 867878"/>
                <a:gd name="connsiteX174" fmla="*/ 224352 w 867878"/>
                <a:gd name="connsiteY174" fmla="*/ 201488 h 867878"/>
                <a:gd name="connsiteX175" fmla="*/ 224729 w 867878"/>
                <a:gd name="connsiteY175" fmla="*/ 201172 h 867878"/>
                <a:gd name="connsiteX176" fmla="*/ 258574 w 867878"/>
                <a:gd name="connsiteY176" fmla="*/ 234244 h 867878"/>
                <a:gd name="connsiteX177" fmla="*/ 269148 w 867878"/>
                <a:gd name="connsiteY177" fmla="*/ 225371 h 867878"/>
                <a:gd name="connsiteX178" fmla="*/ 229692 w 867878"/>
                <a:gd name="connsiteY178" fmla="*/ 167612 h 867878"/>
                <a:gd name="connsiteX179" fmla="*/ 229290 w 867878"/>
                <a:gd name="connsiteY179" fmla="*/ 167949 h 867878"/>
                <a:gd name="connsiteX180" fmla="*/ 547936 w 867878"/>
                <a:gd name="connsiteY180" fmla="*/ 55619 h 867878"/>
                <a:gd name="connsiteX181" fmla="*/ 530455 w 867878"/>
                <a:gd name="connsiteY181" fmla="*/ 136206 h 867878"/>
                <a:gd name="connsiteX182" fmla="*/ 531225 w 867878"/>
                <a:gd name="connsiteY182" fmla="*/ 136486 h 867878"/>
                <a:gd name="connsiteX183" fmla="*/ 519803 w 867878"/>
                <a:gd name="connsiteY183" fmla="*/ 181174 h 867878"/>
                <a:gd name="connsiteX184" fmla="*/ 532773 w 867878"/>
                <a:gd name="connsiteY184" fmla="*/ 185895 h 867878"/>
                <a:gd name="connsiteX185" fmla="*/ 563066 w 867878"/>
                <a:gd name="connsiteY185" fmla="*/ 122846 h 867878"/>
                <a:gd name="connsiteX186" fmla="*/ 562529 w 867878"/>
                <a:gd name="connsiteY186" fmla="*/ 122650 h 867878"/>
                <a:gd name="connsiteX187" fmla="*/ 589794 w 867878"/>
                <a:gd name="connsiteY187" fmla="*/ 70854 h 867878"/>
                <a:gd name="connsiteX188" fmla="*/ 319943 w 867878"/>
                <a:gd name="connsiteY188" fmla="*/ 55619 h 867878"/>
                <a:gd name="connsiteX189" fmla="*/ 278085 w 867878"/>
                <a:gd name="connsiteY189" fmla="*/ 70854 h 867878"/>
                <a:gd name="connsiteX190" fmla="*/ 316495 w 867878"/>
                <a:gd name="connsiteY190" fmla="*/ 143824 h 867878"/>
                <a:gd name="connsiteX191" fmla="*/ 317188 w 867878"/>
                <a:gd name="connsiteY191" fmla="*/ 143572 h 867878"/>
                <a:gd name="connsiteX192" fmla="*/ 337523 w 867878"/>
                <a:gd name="connsiteY192" fmla="*/ 185895 h 867878"/>
                <a:gd name="connsiteX193" fmla="*/ 350493 w 867878"/>
                <a:gd name="connsiteY193" fmla="*/ 181174 h 867878"/>
                <a:gd name="connsiteX194" fmla="*/ 333172 w 867878"/>
                <a:gd name="connsiteY194" fmla="*/ 113404 h 867878"/>
                <a:gd name="connsiteX195" fmla="*/ 332528 w 867878"/>
                <a:gd name="connsiteY195" fmla="*/ 113638 h 867878"/>
                <a:gd name="connsiteX196" fmla="*/ 411666 w 867878"/>
                <a:gd name="connsiteY196" fmla="*/ 39445 h 867878"/>
                <a:gd name="connsiteX197" fmla="*/ 422802 w 867878"/>
                <a:gd name="connsiteY197" fmla="*/ 121151 h 867878"/>
                <a:gd name="connsiteX198" fmla="*/ 423655 w 867878"/>
                <a:gd name="connsiteY198" fmla="*/ 121151 h 867878"/>
                <a:gd name="connsiteX199" fmla="*/ 428247 w 867878"/>
                <a:gd name="connsiteY199" fmla="*/ 167465 h 867878"/>
                <a:gd name="connsiteX200" fmla="*/ 442050 w 867878"/>
                <a:gd name="connsiteY200" fmla="*/ 167465 h 867878"/>
                <a:gd name="connsiteX201" fmla="*/ 448952 w 867878"/>
                <a:gd name="connsiteY201" fmla="*/ 97857 h 867878"/>
                <a:gd name="connsiteX202" fmla="*/ 448249 w 867878"/>
                <a:gd name="connsiteY202" fmla="*/ 97857 h 867878"/>
                <a:gd name="connsiteX203" fmla="*/ 456210 w 867878"/>
                <a:gd name="connsiteY203" fmla="*/ 39445 h 867878"/>
                <a:gd name="connsiteX204" fmla="*/ 433939 w 867878"/>
                <a:gd name="connsiteY204" fmla="*/ 0 h 867878"/>
                <a:gd name="connsiteX205" fmla="*/ 867878 w 867878"/>
                <a:gd name="connsiteY205" fmla="*/ 433939 h 867878"/>
                <a:gd name="connsiteX206" fmla="*/ 433939 w 867878"/>
                <a:gd name="connsiteY206" fmla="*/ 867878 h 867878"/>
                <a:gd name="connsiteX207" fmla="*/ 0 w 867878"/>
                <a:gd name="connsiteY207" fmla="*/ 433939 h 867878"/>
                <a:gd name="connsiteX208" fmla="*/ 433939 w 867878"/>
                <a:gd name="connsiteY208" fmla="*/ 0 h 86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67878" h="867878">
                  <a:moveTo>
                    <a:pt x="428247" y="700415"/>
                  </a:moveTo>
                  <a:lnTo>
                    <a:pt x="421345" y="770023"/>
                  </a:lnTo>
                  <a:lnTo>
                    <a:pt x="421533" y="770023"/>
                  </a:lnTo>
                  <a:lnTo>
                    <a:pt x="413572" y="828434"/>
                  </a:lnTo>
                  <a:lnTo>
                    <a:pt x="458116" y="828434"/>
                  </a:lnTo>
                  <a:lnTo>
                    <a:pt x="446980" y="746728"/>
                  </a:lnTo>
                  <a:lnTo>
                    <a:pt x="446642" y="746728"/>
                  </a:lnTo>
                  <a:lnTo>
                    <a:pt x="442050" y="700415"/>
                  </a:lnTo>
                  <a:close/>
                  <a:moveTo>
                    <a:pt x="532773" y="681984"/>
                  </a:moveTo>
                  <a:lnTo>
                    <a:pt x="519803" y="686705"/>
                  </a:lnTo>
                  <a:lnTo>
                    <a:pt x="531225" y="731394"/>
                  </a:lnTo>
                  <a:lnTo>
                    <a:pt x="530455" y="731674"/>
                  </a:lnTo>
                  <a:lnTo>
                    <a:pt x="547936" y="812261"/>
                  </a:lnTo>
                  <a:lnTo>
                    <a:pt x="589794" y="797026"/>
                  </a:lnTo>
                  <a:lnTo>
                    <a:pt x="562529" y="745229"/>
                  </a:lnTo>
                  <a:lnTo>
                    <a:pt x="563066" y="745033"/>
                  </a:lnTo>
                  <a:close/>
                  <a:moveTo>
                    <a:pt x="337523" y="681984"/>
                  </a:moveTo>
                  <a:lnTo>
                    <a:pt x="317187" y="724308"/>
                  </a:lnTo>
                  <a:lnTo>
                    <a:pt x="316495" y="724056"/>
                  </a:lnTo>
                  <a:lnTo>
                    <a:pt x="278085" y="797026"/>
                  </a:lnTo>
                  <a:lnTo>
                    <a:pt x="319943" y="812261"/>
                  </a:lnTo>
                  <a:lnTo>
                    <a:pt x="332529" y="754241"/>
                  </a:lnTo>
                  <a:lnTo>
                    <a:pt x="333172" y="754475"/>
                  </a:lnTo>
                  <a:lnTo>
                    <a:pt x="350493" y="686705"/>
                  </a:lnTo>
                  <a:close/>
                  <a:moveTo>
                    <a:pt x="611722" y="633636"/>
                  </a:moveTo>
                  <a:lnTo>
                    <a:pt x="601148" y="642508"/>
                  </a:lnTo>
                  <a:lnTo>
                    <a:pt x="626959" y="680293"/>
                  </a:lnTo>
                  <a:lnTo>
                    <a:pt x="626465" y="680708"/>
                  </a:lnTo>
                  <a:lnTo>
                    <a:pt x="670454" y="750457"/>
                  </a:lnTo>
                  <a:lnTo>
                    <a:pt x="704576" y="721824"/>
                  </a:lnTo>
                  <a:lnTo>
                    <a:pt x="661512" y="682723"/>
                  </a:lnTo>
                  <a:lnTo>
                    <a:pt x="661752" y="682522"/>
                  </a:lnTo>
                  <a:close/>
                  <a:moveTo>
                    <a:pt x="258574" y="633636"/>
                  </a:moveTo>
                  <a:lnTo>
                    <a:pt x="224728" y="666708"/>
                  </a:lnTo>
                  <a:lnTo>
                    <a:pt x="224352" y="666392"/>
                  </a:lnTo>
                  <a:lnTo>
                    <a:pt x="163302" y="721824"/>
                  </a:lnTo>
                  <a:lnTo>
                    <a:pt x="197424" y="750457"/>
                  </a:lnTo>
                  <a:lnTo>
                    <a:pt x="229290" y="699930"/>
                  </a:lnTo>
                  <a:lnTo>
                    <a:pt x="229692" y="700267"/>
                  </a:lnTo>
                  <a:lnTo>
                    <a:pt x="269148" y="642508"/>
                  </a:lnTo>
                  <a:close/>
                  <a:moveTo>
                    <a:pt x="433941" y="600894"/>
                  </a:moveTo>
                  <a:cubicBezTo>
                    <a:pt x="414756" y="600894"/>
                    <a:pt x="399203" y="616447"/>
                    <a:pt x="399203" y="635632"/>
                  </a:cubicBezTo>
                  <a:cubicBezTo>
                    <a:pt x="399203" y="654817"/>
                    <a:pt x="414756" y="670370"/>
                    <a:pt x="433941" y="670370"/>
                  </a:cubicBezTo>
                  <a:cubicBezTo>
                    <a:pt x="453126" y="670370"/>
                    <a:pt x="468679" y="654817"/>
                    <a:pt x="468679" y="635632"/>
                  </a:cubicBezTo>
                  <a:cubicBezTo>
                    <a:pt x="468679" y="616447"/>
                    <a:pt x="453126" y="600894"/>
                    <a:pt x="433941" y="600894"/>
                  </a:cubicBezTo>
                  <a:close/>
                  <a:moveTo>
                    <a:pt x="534787" y="573872"/>
                  </a:moveTo>
                  <a:cubicBezTo>
                    <a:pt x="515602" y="573872"/>
                    <a:pt x="500049" y="589425"/>
                    <a:pt x="500049" y="608610"/>
                  </a:cubicBezTo>
                  <a:cubicBezTo>
                    <a:pt x="500049" y="627795"/>
                    <a:pt x="515602" y="643348"/>
                    <a:pt x="534787" y="643348"/>
                  </a:cubicBezTo>
                  <a:cubicBezTo>
                    <a:pt x="553972" y="643348"/>
                    <a:pt x="569525" y="627795"/>
                    <a:pt x="569525" y="608610"/>
                  </a:cubicBezTo>
                  <a:cubicBezTo>
                    <a:pt x="569525" y="589425"/>
                    <a:pt x="553972" y="573872"/>
                    <a:pt x="534787" y="573872"/>
                  </a:cubicBezTo>
                  <a:close/>
                  <a:moveTo>
                    <a:pt x="333095" y="573872"/>
                  </a:moveTo>
                  <a:cubicBezTo>
                    <a:pt x="313910" y="573872"/>
                    <a:pt x="298357" y="589425"/>
                    <a:pt x="298357" y="608610"/>
                  </a:cubicBezTo>
                  <a:cubicBezTo>
                    <a:pt x="298357" y="627795"/>
                    <a:pt x="313910" y="643348"/>
                    <a:pt x="333095" y="643348"/>
                  </a:cubicBezTo>
                  <a:cubicBezTo>
                    <a:pt x="352280" y="643348"/>
                    <a:pt x="367833" y="627795"/>
                    <a:pt x="367833" y="608610"/>
                  </a:cubicBezTo>
                  <a:cubicBezTo>
                    <a:pt x="367833" y="589425"/>
                    <a:pt x="352280" y="573872"/>
                    <a:pt x="333095" y="573872"/>
                  </a:cubicBezTo>
                  <a:close/>
                  <a:moveTo>
                    <a:pt x="669373" y="561200"/>
                  </a:moveTo>
                  <a:lnTo>
                    <a:pt x="662472" y="573154"/>
                  </a:lnTo>
                  <a:lnTo>
                    <a:pt x="699429" y="599674"/>
                  </a:lnTo>
                  <a:lnTo>
                    <a:pt x="699254" y="599979"/>
                  </a:lnTo>
                  <a:lnTo>
                    <a:pt x="764445" y="650476"/>
                  </a:lnTo>
                  <a:lnTo>
                    <a:pt x="786717" y="611900"/>
                  </a:lnTo>
                  <a:lnTo>
                    <a:pt x="732010" y="589531"/>
                  </a:lnTo>
                  <a:close/>
                  <a:moveTo>
                    <a:pt x="200923" y="561200"/>
                  </a:moveTo>
                  <a:lnTo>
                    <a:pt x="157559" y="580814"/>
                  </a:lnTo>
                  <a:lnTo>
                    <a:pt x="157488" y="580691"/>
                  </a:lnTo>
                  <a:lnTo>
                    <a:pt x="81161" y="611900"/>
                  </a:lnTo>
                  <a:lnTo>
                    <a:pt x="103433" y="650476"/>
                  </a:lnTo>
                  <a:lnTo>
                    <a:pt x="150873" y="613729"/>
                  </a:lnTo>
                  <a:lnTo>
                    <a:pt x="150993" y="613935"/>
                  </a:lnTo>
                  <a:lnTo>
                    <a:pt x="207824" y="573154"/>
                  </a:lnTo>
                  <a:close/>
                  <a:moveTo>
                    <a:pt x="608612" y="500048"/>
                  </a:moveTo>
                  <a:cubicBezTo>
                    <a:pt x="589427" y="500048"/>
                    <a:pt x="573874" y="515601"/>
                    <a:pt x="573874" y="534786"/>
                  </a:cubicBezTo>
                  <a:cubicBezTo>
                    <a:pt x="573874" y="553971"/>
                    <a:pt x="589427" y="569524"/>
                    <a:pt x="608612" y="569524"/>
                  </a:cubicBezTo>
                  <a:cubicBezTo>
                    <a:pt x="627797" y="569524"/>
                    <a:pt x="643350" y="553971"/>
                    <a:pt x="643350" y="534786"/>
                  </a:cubicBezTo>
                  <a:cubicBezTo>
                    <a:pt x="643350" y="515601"/>
                    <a:pt x="627797" y="500048"/>
                    <a:pt x="608612" y="500048"/>
                  </a:cubicBezTo>
                  <a:close/>
                  <a:moveTo>
                    <a:pt x="259271" y="500048"/>
                  </a:moveTo>
                  <a:cubicBezTo>
                    <a:pt x="240086" y="500048"/>
                    <a:pt x="224533" y="515601"/>
                    <a:pt x="224533" y="534786"/>
                  </a:cubicBezTo>
                  <a:cubicBezTo>
                    <a:pt x="224533" y="553971"/>
                    <a:pt x="240086" y="569524"/>
                    <a:pt x="259271" y="569524"/>
                  </a:cubicBezTo>
                  <a:cubicBezTo>
                    <a:pt x="278456" y="569524"/>
                    <a:pt x="294009" y="553971"/>
                    <a:pt x="294009" y="534786"/>
                  </a:cubicBezTo>
                  <a:cubicBezTo>
                    <a:pt x="294009" y="515601"/>
                    <a:pt x="278456" y="500048"/>
                    <a:pt x="259271" y="500048"/>
                  </a:cubicBezTo>
                  <a:close/>
                  <a:moveTo>
                    <a:pt x="698773" y="473416"/>
                  </a:moveTo>
                  <a:lnTo>
                    <a:pt x="696376" y="487009"/>
                  </a:lnTo>
                  <a:lnTo>
                    <a:pt x="740807" y="499467"/>
                  </a:lnTo>
                  <a:lnTo>
                    <a:pt x="818573" y="524377"/>
                  </a:lnTo>
                  <a:lnTo>
                    <a:pt x="826308" y="480510"/>
                  </a:lnTo>
                  <a:lnTo>
                    <a:pt x="756132" y="477766"/>
                  </a:lnTo>
                  <a:close/>
                  <a:moveTo>
                    <a:pt x="171523" y="473416"/>
                  </a:moveTo>
                  <a:lnTo>
                    <a:pt x="116735" y="477571"/>
                  </a:lnTo>
                  <a:lnTo>
                    <a:pt x="41571" y="480510"/>
                  </a:lnTo>
                  <a:lnTo>
                    <a:pt x="49306" y="524377"/>
                  </a:lnTo>
                  <a:lnTo>
                    <a:pt x="110102" y="504903"/>
                  </a:lnTo>
                  <a:lnTo>
                    <a:pt x="173920" y="487009"/>
                  </a:lnTo>
                  <a:close/>
                  <a:moveTo>
                    <a:pt x="635633" y="399202"/>
                  </a:moveTo>
                  <a:cubicBezTo>
                    <a:pt x="616448" y="399202"/>
                    <a:pt x="600895" y="414755"/>
                    <a:pt x="600895" y="433940"/>
                  </a:cubicBezTo>
                  <a:cubicBezTo>
                    <a:pt x="600895" y="453125"/>
                    <a:pt x="616448" y="468678"/>
                    <a:pt x="635633" y="468678"/>
                  </a:cubicBezTo>
                  <a:cubicBezTo>
                    <a:pt x="654818" y="468678"/>
                    <a:pt x="670371" y="453125"/>
                    <a:pt x="670371" y="433940"/>
                  </a:cubicBezTo>
                  <a:cubicBezTo>
                    <a:pt x="670371" y="414755"/>
                    <a:pt x="654818" y="399202"/>
                    <a:pt x="635633" y="399202"/>
                  </a:cubicBezTo>
                  <a:close/>
                  <a:moveTo>
                    <a:pt x="232249" y="399202"/>
                  </a:moveTo>
                  <a:cubicBezTo>
                    <a:pt x="213064" y="399202"/>
                    <a:pt x="197511" y="414755"/>
                    <a:pt x="197511" y="433940"/>
                  </a:cubicBezTo>
                  <a:cubicBezTo>
                    <a:pt x="197511" y="453125"/>
                    <a:pt x="213064" y="468678"/>
                    <a:pt x="232249" y="468678"/>
                  </a:cubicBezTo>
                  <a:cubicBezTo>
                    <a:pt x="251434" y="468678"/>
                    <a:pt x="266987" y="453125"/>
                    <a:pt x="266987" y="433940"/>
                  </a:cubicBezTo>
                  <a:cubicBezTo>
                    <a:pt x="266987" y="414755"/>
                    <a:pt x="251434" y="399202"/>
                    <a:pt x="232249" y="399202"/>
                  </a:cubicBezTo>
                  <a:close/>
                  <a:moveTo>
                    <a:pt x="818573" y="343503"/>
                  </a:moveTo>
                  <a:lnTo>
                    <a:pt x="740832" y="368405"/>
                  </a:lnTo>
                  <a:lnTo>
                    <a:pt x="696376" y="380870"/>
                  </a:lnTo>
                  <a:lnTo>
                    <a:pt x="698773" y="394463"/>
                  </a:lnTo>
                  <a:lnTo>
                    <a:pt x="756105" y="390115"/>
                  </a:lnTo>
                  <a:lnTo>
                    <a:pt x="826308" y="387371"/>
                  </a:lnTo>
                  <a:close/>
                  <a:moveTo>
                    <a:pt x="49306" y="343503"/>
                  </a:moveTo>
                  <a:lnTo>
                    <a:pt x="41571" y="387371"/>
                  </a:lnTo>
                  <a:lnTo>
                    <a:pt x="116763" y="390310"/>
                  </a:lnTo>
                  <a:lnTo>
                    <a:pt x="171523" y="394463"/>
                  </a:lnTo>
                  <a:lnTo>
                    <a:pt x="173920" y="380870"/>
                  </a:lnTo>
                  <a:lnTo>
                    <a:pt x="110077" y="362970"/>
                  </a:lnTo>
                  <a:close/>
                  <a:moveTo>
                    <a:pt x="433938" y="311593"/>
                  </a:moveTo>
                  <a:cubicBezTo>
                    <a:pt x="501507" y="311593"/>
                    <a:pt x="556283" y="366369"/>
                    <a:pt x="556283" y="433938"/>
                  </a:cubicBezTo>
                  <a:cubicBezTo>
                    <a:pt x="556283" y="501507"/>
                    <a:pt x="501507" y="556283"/>
                    <a:pt x="433938" y="556283"/>
                  </a:cubicBezTo>
                  <a:cubicBezTo>
                    <a:pt x="366369" y="556283"/>
                    <a:pt x="311593" y="501507"/>
                    <a:pt x="311593" y="433938"/>
                  </a:cubicBezTo>
                  <a:cubicBezTo>
                    <a:pt x="311593" y="366369"/>
                    <a:pt x="366369" y="311593"/>
                    <a:pt x="433938" y="311593"/>
                  </a:cubicBezTo>
                  <a:close/>
                  <a:moveTo>
                    <a:pt x="608612" y="298356"/>
                  </a:moveTo>
                  <a:cubicBezTo>
                    <a:pt x="589427" y="298356"/>
                    <a:pt x="573874" y="313909"/>
                    <a:pt x="573874" y="333094"/>
                  </a:cubicBezTo>
                  <a:cubicBezTo>
                    <a:pt x="573874" y="352279"/>
                    <a:pt x="589427" y="367832"/>
                    <a:pt x="608612" y="367832"/>
                  </a:cubicBezTo>
                  <a:cubicBezTo>
                    <a:pt x="627797" y="367832"/>
                    <a:pt x="643350" y="352279"/>
                    <a:pt x="643350" y="333094"/>
                  </a:cubicBezTo>
                  <a:cubicBezTo>
                    <a:pt x="643350" y="313909"/>
                    <a:pt x="627797" y="298356"/>
                    <a:pt x="608612" y="298356"/>
                  </a:cubicBezTo>
                  <a:close/>
                  <a:moveTo>
                    <a:pt x="259271" y="298356"/>
                  </a:moveTo>
                  <a:cubicBezTo>
                    <a:pt x="240086" y="298356"/>
                    <a:pt x="224533" y="313909"/>
                    <a:pt x="224533" y="333094"/>
                  </a:cubicBezTo>
                  <a:cubicBezTo>
                    <a:pt x="224533" y="352279"/>
                    <a:pt x="240086" y="367832"/>
                    <a:pt x="259271" y="367832"/>
                  </a:cubicBezTo>
                  <a:cubicBezTo>
                    <a:pt x="278456" y="367832"/>
                    <a:pt x="294009" y="352279"/>
                    <a:pt x="294009" y="333094"/>
                  </a:cubicBezTo>
                  <a:cubicBezTo>
                    <a:pt x="294009" y="313909"/>
                    <a:pt x="278456" y="298356"/>
                    <a:pt x="259271" y="298356"/>
                  </a:cubicBezTo>
                  <a:close/>
                  <a:moveTo>
                    <a:pt x="433939" y="294534"/>
                  </a:moveTo>
                  <a:cubicBezTo>
                    <a:pt x="356948" y="294534"/>
                    <a:pt x="294534" y="356948"/>
                    <a:pt x="294534" y="433939"/>
                  </a:cubicBezTo>
                  <a:cubicBezTo>
                    <a:pt x="294534" y="510930"/>
                    <a:pt x="356948" y="573344"/>
                    <a:pt x="433939" y="573344"/>
                  </a:cubicBezTo>
                  <a:cubicBezTo>
                    <a:pt x="510930" y="573344"/>
                    <a:pt x="573344" y="510930"/>
                    <a:pt x="573344" y="433939"/>
                  </a:cubicBezTo>
                  <a:cubicBezTo>
                    <a:pt x="573344" y="356948"/>
                    <a:pt x="510930" y="294534"/>
                    <a:pt x="433939" y="294534"/>
                  </a:cubicBezTo>
                  <a:close/>
                  <a:moveTo>
                    <a:pt x="534787" y="224531"/>
                  </a:moveTo>
                  <a:cubicBezTo>
                    <a:pt x="515602" y="224531"/>
                    <a:pt x="500049" y="240084"/>
                    <a:pt x="500049" y="259269"/>
                  </a:cubicBezTo>
                  <a:cubicBezTo>
                    <a:pt x="500049" y="278454"/>
                    <a:pt x="515602" y="294007"/>
                    <a:pt x="534787" y="294007"/>
                  </a:cubicBezTo>
                  <a:cubicBezTo>
                    <a:pt x="553972" y="294007"/>
                    <a:pt x="569525" y="278454"/>
                    <a:pt x="569525" y="259269"/>
                  </a:cubicBezTo>
                  <a:cubicBezTo>
                    <a:pt x="569525" y="240084"/>
                    <a:pt x="553972" y="224531"/>
                    <a:pt x="534787" y="224531"/>
                  </a:cubicBezTo>
                  <a:close/>
                  <a:moveTo>
                    <a:pt x="333095" y="224531"/>
                  </a:moveTo>
                  <a:cubicBezTo>
                    <a:pt x="313910" y="224531"/>
                    <a:pt x="298357" y="240084"/>
                    <a:pt x="298357" y="259269"/>
                  </a:cubicBezTo>
                  <a:cubicBezTo>
                    <a:pt x="298357" y="278454"/>
                    <a:pt x="313910" y="294007"/>
                    <a:pt x="333095" y="294007"/>
                  </a:cubicBezTo>
                  <a:cubicBezTo>
                    <a:pt x="352280" y="294007"/>
                    <a:pt x="367833" y="278454"/>
                    <a:pt x="367833" y="259269"/>
                  </a:cubicBezTo>
                  <a:cubicBezTo>
                    <a:pt x="367833" y="240084"/>
                    <a:pt x="352280" y="224531"/>
                    <a:pt x="333095" y="224531"/>
                  </a:cubicBezTo>
                  <a:close/>
                  <a:moveTo>
                    <a:pt x="764445" y="217406"/>
                  </a:moveTo>
                  <a:lnTo>
                    <a:pt x="699254" y="267903"/>
                  </a:lnTo>
                  <a:lnTo>
                    <a:pt x="699429" y="268206"/>
                  </a:lnTo>
                  <a:lnTo>
                    <a:pt x="662472" y="294725"/>
                  </a:lnTo>
                  <a:lnTo>
                    <a:pt x="669373" y="306679"/>
                  </a:lnTo>
                  <a:lnTo>
                    <a:pt x="731964" y="278369"/>
                  </a:lnTo>
                  <a:lnTo>
                    <a:pt x="786717" y="255982"/>
                  </a:lnTo>
                  <a:close/>
                  <a:moveTo>
                    <a:pt x="103433" y="217406"/>
                  </a:moveTo>
                  <a:lnTo>
                    <a:pt x="81161" y="255982"/>
                  </a:lnTo>
                  <a:lnTo>
                    <a:pt x="157488" y="287191"/>
                  </a:lnTo>
                  <a:lnTo>
                    <a:pt x="157560" y="287066"/>
                  </a:lnTo>
                  <a:lnTo>
                    <a:pt x="200923" y="306679"/>
                  </a:lnTo>
                  <a:lnTo>
                    <a:pt x="207824" y="294725"/>
                  </a:lnTo>
                  <a:lnTo>
                    <a:pt x="150993" y="253944"/>
                  </a:lnTo>
                  <a:lnTo>
                    <a:pt x="150873" y="254152"/>
                  </a:lnTo>
                  <a:close/>
                  <a:moveTo>
                    <a:pt x="435651" y="197509"/>
                  </a:moveTo>
                  <a:cubicBezTo>
                    <a:pt x="416466" y="197509"/>
                    <a:pt x="400913" y="213062"/>
                    <a:pt x="400913" y="232247"/>
                  </a:cubicBezTo>
                  <a:cubicBezTo>
                    <a:pt x="400913" y="251432"/>
                    <a:pt x="416466" y="266985"/>
                    <a:pt x="435651" y="266985"/>
                  </a:cubicBezTo>
                  <a:cubicBezTo>
                    <a:pt x="454836" y="266985"/>
                    <a:pt x="470389" y="251432"/>
                    <a:pt x="470389" y="232247"/>
                  </a:cubicBezTo>
                  <a:cubicBezTo>
                    <a:pt x="470389" y="213062"/>
                    <a:pt x="454836" y="197509"/>
                    <a:pt x="435651" y="197509"/>
                  </a:cubicBezTo>
                  <a:close/>
                  <a:moveTo>
                    <a:pt x="670454" y="117423"/>
                  </a:moveTo>
                  <a:lnTo>
                    <a:pt x="626465" y="187172"/>
                  </a:lnTo>
                  <a:lnTo>
                    <a:pt x="626959" y="187587"/>
                  </a:lnTo>
                  <a:lnTo>
                    <a:pt x="601148" y="225371"/>
                  </a:lnTo>
                  <a:lnTo>
                    <a:pt x="611722" y="234244"/>
                  </a:lnTo>
                  <a:lnTo>
                    <a:pt x="661752" y="185357"/>
                  </a:lnTo>
                  <a:lnTo>
                    <a:pt x="661513" y="185156"/>
                  </a:lnTo>
                  <a:lnTo>
                    <a:pt x="704576" y="146056"/>
                  </a:lnTo>
                  <a:close/>
                  <a:moveTo>
                    <a:pt x="197424" y="117423"/>
                  </a:moveTo>
                  <a:lnTo>
                    <a:pt x="163302" y="146056"/>
                  </a:lnTo>
                  <a:lnTo>
                    <a:pt x="224352" y="201488"/>
                  </a:lnTo>
                  <a:lnTo>
                    <a:pt x="224729" y="201172"/>
                  </a:lnTo>
                  <a:lnTo>
                    <a:pt x="258574" y="234244"/>
                  </a:lnTo>
                  <a:lnTo>
                    <a:pt x="269148" y="225371"/>
                  </a:lnTo>
                  <a:lnTo>
                    <a:pt x="229692" y="167612"/>
                  </a:lnTo>
                  <a:lnTo>
                    <a:pt x="229290" y="167949"/>
                  </a:lnTo>
                  <a:close/>
                  <a:moveTo>
                    <a:pt x="547936" y="55619"/>
                  </a:moveTo>
                  <a:lnTo>
                    <a:pt x="530455" y="136206"/>
                  </a:lnTo>
                  <a:lnTo>
                    <a:pt x="531225" y="136486"/>
                  </a:lnTo>
                  <a:lnTo>
                    <a:pt x="519803" y="181174"/>
                  </a:lnTo>
                  <a:lnTo>
                    <a:pt x="532773" y="185895"/>
                  </a:lnTo>
                  <a:lnTo>
                    <a:pt x="563066" y="122846"/>
                  </a:lnTo>
                  <a:lnTo>
                    <a:pt x="562529" y="122650"/>
                  </a:lnTo>
                  <a:lnTo>
                    <a:pt x="589794" y="70854"/>
                  </a:lnTo>
                  <a:close/>
                  <a:moveTo>
                    <a:pt x="319943" y="55619"/>
                  </a:moveTo>
                  <a:lnTo>
                    <a:pt x="278085" y="70854"/>
                  </a:lnTo>
                  <a:lnTo>
                    <a:pt x="316495" y="143824"/>
                  </a:lnTo>
                  <a:lnTo>
                    <a:pt x="317188" y="143572"/>
                  </a:lnTo>
                  <a:lnTo>
                    <a:pt x="337523" y="185895"/>
                  </a:lnTo>
                  <a:lnTo>
                    <a:pt x="350493" y="181174"/>
                  </a:lnTo>
                  <a:lnTo>
                    <a:pt x="333172" y="113404"/>
                  </a:lnTo>
                  <a:lnTo>
                    <a:pt x="332528" y="113638"/>
                  </a:lnTo>
                  <a:close/>
                  <a:moveTo>
                    <a:pt x="411666" y="39445"/>
                  </a:moveTo>
                  <a:lnTo>
                    <a:pt x="422802" y="121151"/>
                  </a:lnTo>
                  <a:lnTo>
                    <a:pt x="423655" y="121151"/>
                  </a:lnTo>
                  <a:lnTo>
                    <a:pt x="428247" y="167465"/>
                  </a:lnTo>
                  <a:lnTo>
                    <a:pt x="442050" y="167465"/>
                  </a:lnTo>
                  <a:lnTo>
                    <a:pt x="448952" y="97857"/>
                  </a:lnTo>
                  <a:lnTo>
                    <a:pt x="448249" y="97857"/>
                  </a:lnTo>
                  <a:lnTo>
                    <a:pt x="456210" y="39445"/>
                  </a:lnTo>
                  <a:close/>
                  <a:moveTo>
                    <a:pt x="433939" y="0"/>
                  </a:moveTo>
                  <a:cubicBezTo>
                    <a:pt x="673597" y="0"/>
                    <a:pt x="867878" y="194281"/>
                    <a:pt x="867878" y="433939"/>
                  </a:cubicBezTo>
                  <a:cubicBezTo>
                    <a:pt x="867878" y="673597"/>
                    <a:pt x="673597" y="867878"/>
                    <a:pt x="433939" y="867878"/>
                  </a:cubicBezTo>
                  <a:cubicBezTo>
                    <a:pt x="194281" y="867878"/>
                    <a:pt x="0" y="673597"/>
                    <a:pt x="0" y="433939"/>
                  </a:cubicBezTo>
                  <a:cubicBezTo>
                    <a:pt x="0" y="194281"/>
                    <a:pt x="194281" y="0"/>
                    <a:pt x="433939" y="0"/>
                  </a:cubicBezTo>
                  <a:close/>
                </a:path>
              </a:pathLst>
            </a:cu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B69DFA9E-4078-49E7-A74D-E61A2700819E}"/>
                </a:ext>
              </a:extLst>
            </p:cNvPr>
            <p:cNvSpPr txBox="1"/>
            <p:nvPr/>
          </p:nvSpPr>
          <p:spPr>
            <a:xfrm>
              <a:off x="7100306" y="4086004"/>
              <a:ext cx="1321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MOTORS</a:t>
              </a:r>
            </a:p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CONTROLS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081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Tractive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4372886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Design report, spec sheet</a:t>
            </a:r>
          </a:p>
          <a:p>
            <a:r>
              <a:rPr lang="en-US">
                <a:latin typeface="Titillium Web"/>
              </a:rPr>
              <a:t>Implement quasi-static simulator and mechanical modules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Lap Sim refinement</a:t>
            </a:r>
            <a:endParaRPr lang="en-US" b="1"/>
          </a:p>
          <a:p>
            <a:endParaRPr lang="en-US"/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xmlns="" id="{A5769F73-B38D-4F29-A604-810355AA9A58}"/>
              </a:ext>
            </a:extLst>
          </p:cNvPr>
          <p:cNvSpPr txBox="1">
            <a:spLocks/>
          </p:cNvSpPr>
          <p:nvPr/>
        </p:nvSpPr>
        <p:spPr>
          <a:xfrm>
            <a:off x="4696004" y="165832"/>
            <a:ext cx="4043966" cy="67998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50000"/>
              </a:lnSpc>
              <a:buClrTx/>
              <a:buNone/>
            </a:pPr>
            <a:endParaRPr lang="en-US" sz="1500">
              <a:solidFill>
                <a:prstClr val="black"/>
              </a:solidFill>
              <a:latin typeface="Titillium Web"/>
            </a:endParaRPr>
          </a:p>
          <a:p>
            <a:pPr marL="0" indent="0" algn="r">
              <a:lnSpc>
                <a:spcPct val="50000"/>
              </a:lnSpc>
              <a:buClrTx/>
              <a:buNone/>
            </a:pPr>
            <a:r>
              <a:rPr lang="en-US" sz="1500">
                <a:solidFill>
                  <a:prstClr val="black"/>
                </a:solidFill>
                <a:latin typeface="Titillium Web"/>
              </a:rPr>
              <a:t>Evan Chen</a:t>
            </a:r>
            <a:endParaRPr lang="en-US" sz="2100" err="1">
              <a:solidFill>
                <a:prstClr val="black"/>
              </a:solidFill>
              <a:latin typeface="Titillium Web"/>
            </a:endParaRPr>
          </a:p>
          <a:p>
            <a:pPr marL="0" indent="0" algn="r">
              <a:lnSpc>
                <a:spcPct val="50000"/>
              </a:lnSpc>
              <a:buClrTx/>
              <a:buNone/>
            </a:pPr>
            <a:r>
              <a:rPr lang="en-US" sz="1500">
                <a:solidFill>
                  <a:prstClr val="black"/>
                </a:solidFill>
                <a:latin typeface="Titillium Web"/>
              </a:rPr>
              <a:t>evanc4@Illinois.edu</a:t>
            </a:r>
          </a:p>
        </p:txBody>
      </p:sp>
      <p:pic>
        <p:nvPicPr>
          <p:cNvPr id="4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595D2D72-C8EA-4A63-9F7C-3EAE3C949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36" y="3338469"/>
            <a:ext cx="8175329" cy="16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Acquisition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Sensor fusion trials from 2019 car data</a:t>
            </a:r>
            <a:endParaRPr lang="en-US"/>
          </a:p>
          <a:p>
            <a:r>
              <a:rPr lang="en-US">
                <a:latin typeface="Titillium Web"/>
              </a:rPr>
              <a:t>Board redesign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Complete board redesign</a:t>
            </a:r>
            <a:endParaRPr lang="en-US"/>
          </a:p>
          <a:p>
            <a:r>
              <a:rPr lang="en-US">
                <a:latin typeface="Titillium Web"/>
              </a:rPr>
              <a:t>Continue sensor fusion</a:t>
            </a:r>
            <a:endParaRPr lang="en-US"/>
          </a:p>
          <a:p>
            <a:r>
              <a:rPr lang="en-US">
                <a:latin typeface="Titillium Web"/>
              </a:rPr>
              <a:t>Research web design best practices</a:t>
            </a:r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Joe Lopez</a:t>
            </a:r>
          </a:p>
          <a:p>
            <a:r>
              <a:rPr lang="en-US">
                <a:latin typeface="Titillium Web"/>
              </a:rPr>
              <a:t>Joseal2@illinois.edu</a:t>
            </a:r>
            <a:endParaRPr lang="en-US"/>
          </a:p>
        </p:txBody>
      </p:sp>
      <p:pic>
        <p:nvPicPr>
          <p:cNvPr id="4" name="Picture 4" descr="A picture containing person, man, standing, snow&#10;&#10;Description generated with very high confidence">
            <a:extLst>
              <a:ext uri="{FF2B5EF4-FFF2-40B4-BE49-F238E27FC236}">
                <a16:creationId xmlns:a16="http://schemas.microsoft.com/office/drawing/2014/main" xmlns="" id="{0B638748-7D05-4C2D-A329-F750A4A4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60" y="1191986"/>
            <a:ext cx="2692173" cy="35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66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Announcements</a:t>
            </a:r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3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Working on design slides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Competition delivery platform is still unknown</a:t>
            </a:r>
            <a:endParaRPr sz="16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SAE Updates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Each team competes only once</a:t>
            </a:r>
            <a:endParaRPr sz="1600" b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Individual competition scores are the same, but we’re compared to that specific competition’s pool of teams</a:t>
            </a:r>
            <a:endParaRPr sz="1600" b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But we still don’t get money back :/</a:t>
            </a:r>
            <a:endParaRPr sz="16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4WD project assignments coming out in the next week</a:t>
            </a:r>
            <a:endParaRPr sz="1600" b="0"/>
          </a:p>
        </p:txBody>
      </p:sp>
    </p:spTree>
    <p:extLst>
      <p:ext uri="{BB962C8B-B14F-4D97-AF65-F5344CB8AC3E}">
        <p14:creationId xmlns:p14="http://schemas.microsoft.com/office/powerpoint/2010/main" val="252637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Motors/Controls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4043966" cy="36078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Board Layout 50% complete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pPr>
              <a:lnSpc>
                <a:spcPct val="100000"/>
              </a:lnSpc>
            </a:pPr>
            <a:r>
              <a:rPr lang="en-US"/>
              <a:t>Switch voltage and current sensing to Isolated Sigma Delta Modulators for noise immunity</a:t>
            </a:r>
          </a:p>
          <a:p>
            <a:pPr>
              <a:lnSpc>
                <a:spcPct val="100000"/>
              </a:lnSpc>
            </a:pPr>
            <a:r>
              <a:rPr lang="en-US"/>
              <a:t>Redo Output sensing layout</a:t>
            </a:r>
          </a:p>
          <a:p>
            <a:pPr>
              <a:lnSpc>
                <a:spcPct val="100000"/>
              </a:lnSpc>
            </a:pPr>
            <a:r>
              <a:rPr lang="en-US"/>
              <a:t>Confirm system architecture with industry professionals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Chaitanya Sindagi</a:t>
            </a:r>
          </a:p>
          <a:p>
            <a:r>
              <a:rPr lang="en-US"/>
              <a:t>sindagi2@illinois.edu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401D2-AAAF-47A2-9A8E-3B2D4A39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6B6A69"/>
              </a:clrFrom>
              <a:clrTo>
                <a:srgbClr val="6B6A6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203" y="845821"/>
            <a:ext cx="2850632" cy="2633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15F1B-4633-4C24-BC5F-0C39A931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151" y="3447338"/>
            <a:ext cx="3475817" cy="1498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91E119-0A3A-4B2B-8613-6D5F6BF5E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284" y="904546"/>
            <a:ext cx="2061148" cy="162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SUBTEAM</a:t>
            </a:r>
          </a:p>
        </p:txBody>
      </p:sp>
      <p:pic>
        <p:nvPicPr>
          <p:cNvPr id="9" name="Graphic 8" descr="Upward trend">
            <a:extLst>
              <a:ext uri="{FF2B5EF4-FFF2-40B4-BE49-F238E27FC236}">
                <a16:creationId xmlns:a16="http://schemas.microsoft.com/office/drawing/2014/main" xmlns="" id="{09A0AAAC-0182-4D21-9703-33326385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29100" y="24517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3928382" cy="34516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Researched information for business presentation</a:t>
            </a:r>
          </a:p>
          <a:p>
            <a:r>
              <a:rPr lang="en-US"/>
              <a:t>Sent out T-Shirt order form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r>
              <a:rPr lang="en-US"/>
              <a:t>Order is being placed today</a:t>
            </a:r>
          </a:p>
          <a:p>
            <a:r>
              <a:rPr lang="en-US"/>
              <a:t>Continue researching for business presentation</a:t>
            </a:r>
          </a:p>
          <a:p>
            <a:r>
              <a:rPr lang="en-US"/>
              <a:t>Create barebones presentation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95326-BBE0-425B-B590-0E3DEACA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1982601"/>
            <a:ext cx="3706343" cy="1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7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85F7E-1CC9-4289-9609-7A42C3B1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4696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ctrTitle"/>
          </p:nvPr>
        </p:nvSpPr>
        <p:spPr>
          <a:xfrm>
            <a:off x="1657350" y="514350"/>
            <a:ext cx="5829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250" dirty="0"/>
              <a:t>My time at</a:t>
            </a:r>
            <a:r>
              <a:rPr lang="en" sz="2250" dirty="0"/>
              <a:t> Formula SAE </a:t>
            </a:r>
            <a:endParaRPr sz="2250" dirty="0"/>
          </a:p>
          <a:p>
            <a:r>
              <a:rPr lang="en" sz="2250" dirty="0"/>
              <a:t>- </a:t>
            </a:r>
            <a:r>
              <a:rPr lang="en-US" sz="2250" dirty="0"/>
              <a:t>Keyur Patel</a:t>
            </a:r>
            <a:endParaRPr sz="2250" dirty="0"/>
          </a:p>
        </p:txBody>
      </p:sp>
      <p:sp>
        <p:nvSpPr>
          <p:cNvPr id="336" name="Google Shape;336;p51"/>
          <p:cNvSpPr txBox="1">
            <a:spLocks noGrp="1"/>
          </p:cNvSpPr>
          <p:nvPr>
            <p:ph type="subTitle" idx="1"/>
          </p:nvPr>
        </p:nvSpPr>
        <p:spPr>
          <a:xfrm>
            <a:off x="2171700" y="1714500"/>
            <a:ext cx="480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spcBef>
                <a:spcPts val="420"/>
              </a:spcBef>
              <a:buSzPts val="2800"/>
            </a:pPr>
            <a:r>
              <a:rPr lang="en" sz="2100" dirty="0"/>
              <a:t>ME199</a:t>
            </a:r>
            <a:endParaRPr sz="2100" dirty="0"/>
          </a:p>
          <a:p>
            <a:pPr marL="0" indent="0">
              <a:spcBef>
                <a:spcPts val="420"/>
              </a:spcBef>
              <a:buSzPts val="2800"/>
            </a:pPr>
            <a:r>
              <a:rPr lang="en" sz="2100" dirty="0"/>
              <a:t>4/13/2020</a:t>
            </a:r>
            <a:endParaRPr sz="2100" dirty="0"/>
          </a:p>
        </p:txBody>
      </p:sp>
    </p:spTree>
    <p:extLst>
      <p:ext uri="{BB962C8B-B14F-4D97-AF65-F5344CB8AC3E}">
        <p14:creationId xmlns:p14="http://schemas.microsoft.com/office/powerpoint/2010/main" val="191063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700" dirty="0"/>
              <a:t>About me</a:t>
            </a:r>
            <a:endParaRPr sz="2700" dirty="0"/>
          </a:p>
        </p:txBody>
      </p:sp>
      <p:sp>
        <p:nvSpPr>
          <p:cNvPr id="350" name="Google Shape;350;p53"/>
          <p:cNvSpPr txBox="1">
            <a:spLocks noGrp="1"/>
          </p:cNvSpPr>
          <p:nvPr>
            <p:ph type="body" idx="1"/>
          </p:nvPr>
        </p:nvSpPr>
        <p:spPr>
          <a:xfrm>
            <a:off x="1263488" y="961375"/>
            <a:ext cx="3869344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-US" sz="1800" dirty="0"/>
              <a:t>Mechanical engineer 2022</a:t>
            </a:r>
          </a:p>
          <a:p>
            <a:pPr indent="-285750">
              <a:buSzPts val="2400"/>
            </a:pPr>
            <a:r>
              <a:rPr lang="en-US" sz="1800" dirty="0"/>
              <a:t>Joined Illini Motorsports in Fall 2018</a:t>
            </a:r>
          </a:p>
          <a:p>
            <a:pPr indent="-285750">
              <a:buSzPts val="2400"/>
            </a:pPr>
            <a:r>
              <a:rPr lang="en-US" sz="1800" dirty="0"/>
              <a:t>Suspension member 2018-2019</a:t>
            </a:r>
          </a:p>
          <a:p>
            <a:pPr indent="-285750">
              <a:buSzPts val="2400"/>
            </a:pPr>
            <a:r>
              <a:rPr lang="en-US" sz="1800" dirty="0"/>
              <a:t>Project lead 2019-2020</a:t>
            </a:r>
          </a:p>
        </p:txBody>
      </p:sp>
      <p:pic>
        <p:nvPicPr>
          <p:cNvPr id="3" name="Picture 2" descr="A picture containing person, man, sitting, holding&#10;&#10;Description automatically generated">
            <a:extLst>
              <a:ext uri="{FF2B5EF4-FFF2-40B4-BE49-F238E27FC236}">
                <a16:creationId xmlns="" xmlns:a16="http://schemas.microsoft.com/office/drawing/2014/main" id="{D90CAA1E-2011-460A-BF80-EF2579386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87348" y="1983361"/>
            <a:ext cx="1716229" cy="2286018"/>
          </a:xfrm>
          <a:prstGeom prst="rect">
            <a:avLst/>
          </a:prstGeom>
        </p:spPr>
      </p:pic>
      <p:pic>
        <p:nvPicPr>
          <p:cNvPr id="5" name="Picture 4" descr="A person cooking in a kitchen&#10;&#10;Description automatically generated">
            <a:extLst>
              <a:ext uri="{FF2B5EF4-FFF2-40B4-BE49-F238E27FC236}">
                <a16:creationId xmlns="" xmlns:a16="http://schemas.microsoft.com/office/drawing/2014/main" id="{73A5FD45-E190-4B49-9D22-4E680EE7B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52" y="634716"/>
            <a:ext cx="2286019" cy="15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4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700" dirty="0"/>
              <a:t>Contributions</a:t>
            </a:r>
            <a:endParaRPr sz="2700" dirty="0"/>
          </a:p>
        </p:txBody>
      </p:sp>
      <p:sp>
        <p:nvSpPr>
          <p:cNvPr id="364" name="Google Shape;364;p55"/>
          <p:cNvSpPr txBox="1">
            <a:spLocks noGrp="1"/>
          </p:cNvSpPr>
          <p:nvPr>
            <p:ph type="body" idx="1"/>
          </p:nvPr>
        </p:nvSpPr>
        <p:spPr>
          <a:xfrm>
            <a:off x="658368" y="1200150"/>
            <a:ext cx="4025007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-US" sz="1800" dirty="0"/>
              <a:t>Rolling Car assembly</a:t>
            </a:r>
          </a:p>
          <a:p>
            <a:pPr indent="-285750">
              <a:buSzPts val="2400"/>
            </a:pPr>
            <a:r>
              <a:rPr lang="en-US" sz="1800" dirty="0"/>
              <a:t>Design Projects</a:t>
            </a:r>
          </a:p>
          <a:p>
            <a:pPr lvl="1" indent="-285750">
              <a:buSzPts val="2400"/>
            </a:pPr>
            <a:r>
              <a:rPr lang="en-US" sz="1500" dirty="0"/>
              <a:t>A-arm sizing</a:t>
            </a:r>
          </a:p>
          <a:p>
            <a:pPr lvl="1" indent="-285750">
              <a:buSzPts val="2400"/>
            </a:pPr>
            <a:r>
              <a:rPr lang="en-US" sz="1500" dirty="0"/>
              <a:t>Spherical bearing/rod end selection</a:t>
            </a:r>
          </a:p>
          <a:p>
            <a:pPr indent="-285750">
              <a:buSzPts val="2400"/>
            </a:pPr>
            <a:r>
              <a:rPr lang="en-US" sz="1800" dirty="0"/>
              <a:t>A-arm manufacturing</a:t>
            </a:r>
          </a:p>
          <a:p>
            <a:pPr indent="-285750">
              <a:buSzPts val="2400"/>
            </a:pPr>
            <a:r>
              <a:rPr lang="en-US" sz="1800" dirty="0"/>
              <a:t>Coordinating ARB manufacturing</a:t>
            </a:r>
          </a:p>
          <a:p>
            <a:pPr indent="-285750">
              <a:buSzPts val="2400"/>
            </a:pPr>
            <a:r>
              <a:rPr lang="en-US" sz="1800" dirty="0"/>
              <a:t>Waterjet parts for all subsystems</a:t>
            </a:r>
          </a:p>
          <a:p>
            <a:pPr indent="-285750">
              <a:buSzPts val="2400"/>
            </a:pPr>
            <a:r>
              <a:rPr lang="en-US" sz="1800" dirty="0"/>
              <a:t>Strain Gage mounting</a:t>
            </a:r>
            <a:endParaRPr lang="en-US" sz="1500" dirty="0"/>
          </a:p>
          <a:p>
            <a:pPr marL="0" indent="0">
              <a:buNone/>
            </a:pPr>
            <a:endParaRPr sz="1800" dirty="0"/>
          </a:p>
        </p:txBody>
      </p:sp>
      <p:pic>
        <p:nvPicPr>
          <p:cNvPr id="3" name="Picture 2" descr="A picture containing indoor, sitting, bicycle, table&#10;&#10;Description automatically generated">
            <a:extLst>
              <a:ext uri="{FF2B5EF4-FFF2-40B4-BE49-F238E27FC236}">
                <a16:creationId xmlns="" xmlns:a16="http://schemas.microsoft.com/office/drawing/2014/main" id="{85D08EF3-A46D-48DB-9FBC-3DAB6609B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5"/>
          <a:stretch/>
        </p:blipFill>
        <p:spPr>
          <a:xfrm rot="5400000">
            <a:off x="6139997" y="534436"/>
            <a:ext cx="2141793" cy="1823441"/>
          </a:xfrm>
          <a:prstGeom prst="rect">
            <a:avLst/>
          </a:prstGeom>
        </p:spPr>
      </p:pic>
      <p:pic>
        <p:nvPicPr>
          <p:cNvPr id="5" name="Picture 4" descr="A picture containing building, outdoor, bicycle, street&#10;&#10;Description automatically generated">
            <a:extLst>
              <a:ext uri="{FF2B5EF4-FFF2-40B4-BE49-F238E27FC236}">
                <a16:creationId xmlns="" xmlns:a16="http://schemas.microsoft.com/office/drawing/2014/main" id="{17041261-9BF5-49C6-BC23-15F9257E4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8" t="7219" b="20017"/>
          <a:stretch/>
        </p:blipFill>
        <p:spPr>
          <a:xfrm>
            <a:off x="5718579" y="2571750"/>
            <a:ext cx="2984628" cy="16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57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sz="2700" dirty="0"/>
              <a:t>Technical Skills</a:t>
            </a:r>
            <a:endParaRPr sz="2700" dirty="0"/>
          </a:p>
        </p:txBody>
      </p:sp>
      <p:sp>
        <p:nvSpPr>
          <p:cNvPr id="342" name="Google Shape;342;p52"/>
          <p:cNvSpPr txBox="1">
            <a:spLocks noGrp="1"/>
          </p:cNvSpPr>
          <p:nvPr>
            <p:ph type="body" idx="1"/>
          </p:nvPr>
        </p:nvSpPr>
        <p:spPr>
          <a:xfrm>
            <a:off x="1231013" y="807300"/>
            <a:ext cx="4198500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-US" sz="1800" dirty="0"/>
              <a:t>Ability to communicate technical knowledge</a:t>
            </a:r>
          </a:p>
          <a:p>
            <a:pPr indent="-285750">
              <a:buSzPts val="2400"/>
            </a:pPr>
            <a:r>
              <a:rPr lang="en-US" sz="1800" dirty="0"/>
              <a:t>Further developing software skills</a:t>
            </a:r>
          </a:p>
          <a:p>
            <a:pPr lvl="1" indent="-285750">
              <a:buSzPts val="2400"/>
            </a:pPr>
            <a:r>
              <a:rPr lang="en-US" sz="1500" dirty="0"/>
              <a:t>Ansys</a:t>
            </a:r>
          </a:p>
          <a:p>
            <a:pPr lvl="1" indent="-285750">
              <a:buSzPts val="2400"/>
            </a:pPr>
            <a:r>
              <a:rPr lang="en-US" sz="1500" dirty="0"/>
              <a:t>CREO</a:t>
            </a:r>
          </a:p>
          <a:p>
            <a:pPr lvl="1" indent="-285750">
              <a:buSzPts val="2400"/>
            </a:pPr>
            <a:r>
              <a:rPr lang="en-US" sz="1500" dirty="0" err="1"/>
              <a:t>Matlab</a:t>
            </a:r>
            <a:endParaRPr lang="en-US" sz="1500" dirty="0"/>
          </a:p>
          <a:p>
            <a:pPr indent="-285750">
              <a:buSzPts val="2400"/>
            </a:pPr>
            <a:r>
              <a:rPr lang="en-US" sz="1800" dirty="0"/>
              <a:t>Learning manufacturing</a:t>
            </a:r>
          </a:p>
          <a:p>
            <a:pPr lvl="1" indent="-285750">
              <a:buSzPts val="2400"/>
            </a:pPr>
            <a:r>
              <a:rPr lang="en-US" sz="1500" dirty="0"/>
              <a:t>Waterjet</a:t>
            </a:r>
          </a:p>
          <a:p>
            <a:pPr lvl="1" indent="-285750">
              <a:buSzPts val="2400"/>
            </a:pPr>
            <a:r>
              <a:rPr lang="en-US" sz="1500" dirty="0"/>
              <a:t>Lathe/mill</a:t>
            </a:r>
          </a:p>
          <a:p>
            <a:pPr lvl="1" indent="-285750">
              <a:buSzPts val="2400"/>
            </a:pPr>
            <a:endParaRPr lang="en-US" sz="1500" dirty="0"/>
          </a:p>
          <a:p>
            <a:pPr lvl="1" indent="-285750">
              <a:buSzPts val="2400"/>
            </a:pPr>
            <a:endParaRPr lang="en-US" sz="1500" dirty="0"/>
          </a:p>
        </p:txBody>
      </p:sp>
      <p:pic>
        <p:nvPicPr>
          <p:cNvPr id="3" name="Picture 2" descr="A picture containing indoor, table, kitchen, sitting&#10;&#10;Description automatically generated">
            <a:extLst>
              <a:ext uri="{FF2B5EF4-FFF2-40B4-BE49-F238E27FC236}">
                <a16:creationId xmlns="" xmlns:a16="http://schemas.microsoft.com/office/drawing/2014/main" id="{AD4A8010-9E10-4F04-A156-75A5133C0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48" b="20727"/>
          <a:stretch/>
        </p:blipFill>
        <p:spPr>
          <a:xfrm>
            <a:off x="6390071" y="2401482"/>
            <a:ext cx="2364582" cy="1655996"/>
          </a:xfrm>
          <a:prstGeom prst="rect">
            <a:avLst/>
          </a:prstGeom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="" xmlns:a16="http://schemas.microsoft.com/office/drawing/2014/main" id="{F2889239-B1DE-4763-A89C-14EFF1293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52" b="15383"/>
          <a:stretch/>
        </p:blipFill>
        <p:spPr>
          <a:xfrm>
            <a:off x="6393656" y="428624"/>
            <a:ext cx="2364582" cy="17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2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700" dirty="0"/>
              <a:t>Community</a:t>
            </a:r>
            <a:endParaRPr sz="2700" dirty="0"/>
          </a:p>
        </p:txBody>
      </p:sp>
      <p:sp>
        <p:nvSpPr>
          <p:cNvPr id="357" name="Google Shape;357;p54"/>
          <p:cNvSpPr txBox="1">
            <a:spLocks noGrp="1"/>
          </p:cNvSpPr>
          <p:nvPr>
            <p:ph type="body" idx="1"/>
          </p:nvPr>
        </p:nvSpPr>
        <p:spPr>
          <a:xfrm>
            <a:off x="1575563" y="1174059"/>
            <a:ext cx="375367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-US" sz="1800" dirty="0"/>
              <a:t>I am grateful to be able to learn from such a talented group of engineers</a:t>
            </a:r>
            <a:endParaRPr sz="1800" dirty="0"/>
          </a:p>
          <a:p>
            <a:pPr indent="-285750">
              <a:spcBef>
                <a:spcPts val="0"/>
              </a:spcBef>
              <a:buSzPts val="2400"/>
            </a:pPr>
            <a:r>
              <a:rPr lang="en-US" sz="1800" dirty="0"/>
              <a:t>Gained technical knowledge beyond classroom education</a:t>
            </a:r>
          </a:p>
          <a:p>
            <a:pPr indent="-285750">
              <a:spcBef>
                <a:spcPts val="0"/>
              </a:spcBef>
              <a:buSzPts val="2400"/>
            </a:pPr>
            <a:r>
              <a:rPr lang="en-US" sz="1800" dirty="0"/>
              <a:t>Opportunity to work with highly motivated students who push me past my limits</a:t>
            </a:r>
            <a:endParaRPr sz="1800" dirty="0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23C309AF-15FE-41D8-948C-4D52A2CF0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38" y="2257425"/>
            <a:ext cx="2628899" cy="1971674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ED97C7A5-8F2B-43F5-87D1-E662F427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18" y="324064"/>
            <a:ext cx="2628899" cy="17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11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Ashish Mittal</a:t>
            </a:r>
            <a:endParaRPr dirty="0"/>
          </a:p>
        </p:txBody>
      </p:sp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1064419" y="1067990"/>
            <a:ext cx="3767850" cy="3007519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14325">
              <a:buSzPts val="3000"/>
            </a:pPr>
            <a:r>
              <a:rPr lang="en-US" sz="2250" dirty="0"/>
              <a:t>Mechanical</a:t>
            </a:r>
            <a:r>
              <a:rPr lang="en" sz="2250" dirty="0"/>
              <a:t> Engineering 2022</a:t>
            </a:r>
            <a:endParaRPr sz="2250" dirty="0"/>
          </a:p>
          <a:p>
            <a:pPr indent="-314325">
              <a:spcBef>
                <a:spcPts val="0"/>
              </a:spcBef>
              <a:buSzPts val="3000"/>
            </a:pPr>
            <a:r>
              <a:rPr lang="en" sz="2250" dirty="0"/>
              <a:t>Joined Illini Motorsports in Fall 2018</a:t>
            </a:r>
            <a:endParaRPr sz="2250" dirty="0"/>
          </a:p>
          <a:p>
            <a:pPr indent="-314325">
              <a:spcBef>
                <a:spcPts val="0"/>
              </a:spcBef>
              <a:buSzPts val="3000"/>
            </a:pPr>
            <a:r>
              <a:rPr lang="en" sz="2250" dirty="0"/>
              <a:t>Involvement</a:t>
            </a:r>
            <a:endParaRPr sz="225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Engine Subsystem Lead 2020</a:t>
            </a:r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Aerodynamics Member 2017-2018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375333-BABC-F54B-B68B-9EF56B525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10" y="1237130"/>
            <a:ext cx="3644350" cy="24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Dates</a:t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418425" y="1234850"/>
            <a:ext cx="78327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30000"/>
              </a:lnSpc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Last Friday (4/10):</a:t>
            </a:r>
            <a:r>
              <a:rPr lang="en" sz="18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Wiki updates done and uploaded</a:t>
            </a:r>
            <a:endParaRPr sz="18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 to those of you that completed them on time!!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Keep an eye out if we ask you to add anything to your page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42900">
              <a:lnSpc>
                <a:spcPct val="130000"/>
              </a:lnSpc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highlight>
                  <a:srgbClr val="FFFF00"/>
                </a:highlight>
                <a:latin typeface="Merriweather"/>
                <a:ea typeface="Merriweather"/>
                <a:cs typeface="Merriweather"/>
                <a:sym typeface="Merriweather"/>
              </a:rPr>
              <a:t>Friday April 17: </a:t>
            </a:r>
            <a:r>
              <a:rPr lang="en" sz="1800">
                <a:solidFill>
                  <a:srgbClr val="595959"/>
                </a:solidFill>
                <a:highlight>
                  <a:srgbClr val="FFFF00"/>
                </a:highlight>
                <a:latin typeface="Merriweather"/>
                <a:ea typeface="Merriweather"/>
                <a:cs typeface="Merriweather"/>
                <a:sym typeface="Merriweather"/>
              </a:rPr>
              <a:t>FMEA</a:t>
            </a:r>
            <a:endParaRPr sz="1800">
              <a:solidFill>
                <a:srgbClr val="595959"/>
              </a:solidFill>
              <a:highlight>
                <a:srgbClr val="FFFF00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Check your sub-team channel for message from Becca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FMEA = Failure Modes and Effects Analysis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NOT the same as your wiki page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218339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dirty="0"/>
              <a:t>Aero Project Lead</a:t>
            </a:r>
            <a:endParaRPr dirty="0"/>
          </a:p>
        </p:txBody>
      </p:sp>
      <p:sp>
        <p:nvSpPr>
          <p:cNvPr id="269" name="Google Shape;269;p44"/>
          <p:cNvSpPr txBox="1">
            <a:spLocks noGrp="1"/>
          </p:cNvSpPr>
          <p:nvPr>
            <p:ph type="body" idx="1"/>
          </p:nvPr>
        </p:nvSpPr>
        <p:spPr>
          <a:xfrm>
            <a:off x="128588" y="1028699"/>
            <a:ext cx="3493293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-US" dirty="0"/>
              <a:t>Designed the underbody for 2020 car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sz="1800" dirty="0"/>
              <a:t>Performed CFD analysis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Sandwich</a:t>
            </a:r>
            <a:r>
              <a:rPr lang="en" sz="1800" dirty="0"/>
              <a:t> panel testing on Instron</a:t>
            </a:r>
          </a:p>
          <a:p>
            <a:pPr lvl="1">
              <a:spcBef>
                <a:spcPts val="0"/>
              </a:spcBef>
            </a:pPr>
            <a:r>
              <a:rPr lang="en" sz="1800" dirty="0"/>
              <a:t>FEA</a:t>
            </a:r>
          </a:p>
          <a:p>
            <a:pPr lvl="1">
              <a:spcBef>
                <a:spcPts val="0"/>
              </a:spcBef>
            </a:pPr>
            <a:r>
              <a:rPr lang="en" sz="1800" dirty="0"/>
              <a:t>Carbon fiber layup </a:t>
            </a:r>
            <a:r>
              <a:rPr lang="en-US" sz="1800" dirty="0"/>
              <a:t>and post processing </a:t>
            </a:r>
            <a:endParaRPr lang="en" sz="1800" dirty="0"/>
          </a:p>
          <a:p>
            <a:pPr indent="-304800">
              <a:spcBef>
                <a:spcPts val="0"/>
              </a:spcBef>
              <a:buSzPts val="2800"/>
            </a:pPr>
            <a:endParaRPr lang="en" sz="2100" dirty="0"/>
          </a:p>
          <a:p>
            <a:pPr indent="-304800">
              <a:spcBef>
                <a:spcPts val="0"/>
              </a:spcBef>
              <a:buSzPts val="2800"/>
            </a:pPr>
            <a:endParaRPr lang="en" sz="2100" dirty="0"/>
          </a:p>
          <a:p>
            <a:pPr indent="-304800">
              <a:spcBef>
                <a:spcPts val="0"/>
              </a:spcBef>
              <a:buSzPts val="2800"/>
            </a:pPr>
            <a:endParaRPr sz="2100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9635F23-99A6-A24A-A7B0-C6C941B3F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93" y="1063454"/>
            <a:ext cx="5170219" cy="262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44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dirty="0"/>
              <a:t>Engine Team Lead</a:t>
            </a:r>
            <a:endParaRPr dirty="0"/>
          </a:p>
        </p:txBody>
      </p:sp>
      <p:sp>
        <p:nvSpPr>
          <p:cNvPr id="269" name="Google Shape;269;p44"/>
          <p:cNvSpPr txBox="1">
            <a:spLocks noGrp="1"/>
          </p:cNvSpPr>
          <p:nvPr>
            <p:ph type="body" idx="1"/>
          </p:nvPr>
        </p:nvSpPr>
        <p:spPr>
          <a:xfrm>
            <a:off x="128588" y="1028699"/>
            <a:ext cx="3493293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" sz="2100" dirty="0"/>
              <a:t>Helped </a:t>
            </a:r>
            <a:r>
              <a:rPr lang="en-US" sz="2100" dirty="0"/>
              <a:t>manufacture exhaust system</a:t>
            </a:r>
            <a:endParaRPr sz="2100" dirty="0"/>
          </a:p>
          <a:p>
            <a:pPr indent="-304800">
              <a:spcBef>
                <a:spcPts val="0"/>
              </a:spcBef>
              <a:buSzPts val="2800"/>
            </a:pPr>
            <a:r>
              <a:rPr lang="en" sz="2100" dirty="0"/>
              <a:t>Helped with Engine Tuning</a:t>
            </a:r>
          </a:p>
          <a:p>
            <a:pPr indent="-304800">
              <a:spcBef>
                <a:spcPts val="0"/>
              </a:spcBef>
              <a:buSzPts val="2800"/>
            </a:pPr>
            <a:r>
              <a:rPr lang="en" sz="2100" dirty="0"/>
              <a:t>Helped in assembly and engine startup</a:t>
            </a:r>
          </a:p>
          <a:p>
            <a:pPr indent="-304800">
              <a:spcBef>
                <a:spcPts val="0"/>
              </a:spcBef>
              <a:buSzPts val="2800"/>
            </a:pPr>
            <a:endParaRPr lang="en" sz="2100" dirty="0"/>
          </a:p>
          <a:p>
            <a:pPr indent="-304800">
              <a:spcBef>
                <a:spcPts val="0"/>
              </a:spcBef>
              <a:buSzPts val="2800"/>
            </a:pPr>
            <a:endParaRPr lang="en" sz="2100" dirty="0"/>
          </a:p>
          <a:p>
            <a:pPr indent="-304800">
              <a:spcBef>
                <a:spcPts val="0"/>
              </a:spcBef>
              <a:buSzPts val="2800"/>
            </a:pPr>
            <a:endParaRPr sz="2100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E7D37E5-B9ED-4918-95CD-4D85AC4F3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6" y="850106"/>
            <a:ext cx="2295525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F7E25AA4-42C3-48D6-B936-246CF5DA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1238249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61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General Teamwork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435769" y="1028700"/>
            <a:ext cx="3827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-US" sz="2100" dirty="0"/>
              <a:t>Sanded the aero package</a:t>
            </a:r>
          </a:p>
          <a:p>
            <a:pPr indent="-304800">
              <a:buSzPts val="2800"/>
            </a:pPr>
            <a:r>
              <a:rPr lang="en-US" sz="2100" dirty="0"/>
              <a:t>Layups for various parts across subsystems</a:t>
            </a:r>
          </a:p>
          <a:p>
            <a:pPr indent="-304800">
              <a:buSzPts val="2800"/>
            </a:pPr>
            <a:r>
              <a:rPr lang="en-US" sz="2100" dirty="0"/>
              <a:t>Instron panel testing</a:t>
            </a:r>
          </a:p>
          <a:p>
            <a:pPr indent="-304800">
              <a:buSzPts val="2800"/>
            </a:pPr>
            <a:r>
              <a:rPr lang="en-US" sz="2100" dirty="0"/>
              <a:t>CNC mold machining</a:t>
            </a:r>
          </a:p>
          <a:p>
            <a:pPr indent="-304800">
              <a:buSzPts val="2800"/>
            </a:pPr>
            <a:r>
              <a:rPr lang="en-US" sz="2100" dirty="0"/>
              <a:t>Restrictor </a:t>
            </a:r>
            <a:r>
              <a:rPr lang="en-US" sz="2100" dirty="0" err="1"/>
              <a:t>CFDa</a:t>
            </a:r>
            <a:endParaRPr lang="en-US" sz="2100" dirty="0"/>
          </a:p>
          <a:p>
            <a:pPr indent="-304800">
              <a:buSzPts val="2800"/>
            </a:pPr>
            <a:r>
              <a:rPr lang="en-US" sz="2100" dirty="0"/>
              <a:t>Worked on the Carbon Fiber Panels property prediction model</a:t>
            </a:r>
            <a:endParaRPr sz="2100" dirty="0"/>
          </a:p>
        </p:txBody>
      </p:sp>
      <p:pic>
        <p:nvPicPr>
          <p:cNvPr id="3" name="Picture 2" descr="A picture containing road, outdoor, plane, orange&#10;&#10;Description automatically generated">
            <a:extLst>
              <a:ext uri="{FF2B5EF4-FFF2-40B4-BE49-F238E27FC236}">
                <a16:creationId xmlns="" xmlns:a16="http://schemas.microsoft.com/office/drawing/2014/main" id="{6F1A0BDF-7D4D-134A-966F-AD19C45DD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08" y="1089228"/>
            <a:ext cx="371856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0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ctrTitle"/>
          </p:nvPr>
        </p:nvSpPr>
        <p:spPr>
          <a:xfrm>
            <a:off x="1657350" y="514350"/>
            <a:ext cx="5829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250" dirty="0"/>
              <a:t>Anuj </a:t>
            </a:r>
            <a:r>
              <a:rPr lang="en-US" sz="2250" dirty="0" err="1"/>
              <a:t>Soni</a:t>
            </a:r>
            <a:endParaRPr sz="225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A2F9A1-F627-9C49-B3F3-B2F29B695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531620"/>
            <a:ext cx="6400800" cy="114300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Mechanical Engineering 2023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Joined Illini Motorsports in Fall 2019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Drivetrain Subsystem Member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97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609507-E5E7-4649-BD3F-7DD79EE9D1F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Helped bleed the brakes multiple times in time for rolling car</a:t>
            </a:r>
          </a:p>
          <a:p>
            <a:r>
              <a:rPr lang="en-US" dirty="0"/>
              <a:t>Help with various tasks for drivetrain</a:t>
            </a:r>
          </a:p>
          <a:p>
            <a:r>
              <a:rPr lang="en-US" dirty="0"/>
              <a:t>Help clean the team room</a:t>
            </a:r>
          </a:p>
          <a:p>
            <a:r>
              <a:rPr lang="en-US" dirty="0"/>
              <a:t>Help dismantle brake assemblies 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FE53966-7958-1A42-B9B2-7680C5D2EEA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14D4270-08DA-8F4B-AB2D-A36EDC5B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Involvement as a Drivetrain Member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DC7F29-8E9C-F948-9B05-463A2F8A8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1528759"/>
            <a:ext cx="4100034" cy="27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E97A08-54DA-804C-B947-B5ED4441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Learned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D025F7-B275-344A-92BC-FC1DB969E31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How the drivetrain works </a:t>
            </a:r>
          </a:p>
          <a:p>
            <a:r>
              <a:rPr lang="en-US" dirty="0"/>
              <a:t>How ABS works and how it can be beneficial </a:t>
            </a:r>
          </a:p>
          <a:p>
            <a:r>
              <a:rPr lang="en-US" dirty="0"/>
              <a:t>How to bleed brakes and why it is important to not have any air in the lines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84B95AD-09CD-AE48-9DB4-DD9A50551F21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BCA40D-E15D-EF45-B034-938B2606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089" y="1332866"/>
            <a:ext cx="4159561" cy="27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Subteam Updates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466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311700" y="139575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Suspension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3pm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sp>
        <p:nvSpPr>
          <p:cNvPr id="150" name="Google Shape;150;p19"/>
          <p:cNvSpPr txBox="1"/>
          <p:nvPr/>
        </p:nvSpPr>
        <p:spPr>
          <a:xfrm>
            <a:off x="204074" y="1058050"/>
            <a:ext cx="45750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199 projects due Wednesday!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Wrapping up all Jill work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Fill out 4WD project interest form ASAP!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Project assignments this week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4WD suspension points Iteration 1 coming out by the end of the month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Part design starting early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>
              <a:lnSpc>
                <a:spcPct val="130000"/>
              </a:lnSpc>
              <a:spcBef>
                <a:spcPts val="1600"/>
              </a:spcBef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30000"/>
              </a:lnSpc>
              <a:spcBef>
                <a:spcPts val="1600"/>
              </a:spcBef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>
              <a:lnSpc>
                <a:spcPct val="130000"/>
              </a:lnSpc>
              <a:spcBef>
                <a:spcPts val="1600"/>
              </a:spcBef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</a:pP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l="7436" r="7188" b="4879"/>
          <a:stretch/>
        </p:blipFill>
        <p:spPr>
          <a:xfrm>
            <a:off x="4919025" y="1350175"/>
            <a:ext cx="4085676" cy="2651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061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4700" cy="3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Slides sent out tomorrow, fill out your sections for Wednesday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4WD project interest coming soon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Sorry for the delay - Adam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Transition into 2021 leadership this week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Esmee is now your subteam lead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800" y="1141850"/>
            <a:ext cx="3288000" cy="32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059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Chassis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6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Fill out project interest form! Due today (4/13) at 3pm</a:t>
            </a:r>
            <a:endParaRPr sz="1600"/>
          </a:p>
          <a:p>
            <a:pPr marL="914400" marR="0" lvl="1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Ideally we will assign projects this week</a:t>
            </a:r>
            <a:endParaRPr sz="14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Wrapping up CAD for tab testing and the ramp redesign by next week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Sam will start leading subteam meetings this week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 will have a brief 4 wheel drive tech talk at our meeting this week!</a:t>
            </a: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4294967295"/>
          </p:nvPr>
        </p:nvSpPr>
        <p:spPr>
          <a:xfrm>
            <a:off x="3504000" y="57175"/>
            <a:ext cx="5556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1200" y="1701050"/>
            <a:ext cx="2612100" cy="174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32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311700" y="1116025"/>
            <a:ext cx="85206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Next Meeting: </a:t>
            </a:r>
            <a:r>
              <a:rPr lang="en" b="0"/>
              <a:t>Tuesday 4/14 </a:t>
            </a:r>
            <a:endParaRPr b="0"/>
          </a:p>
          <a:p>
            <a:pPr marL="914400" marR="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Fill out poll on what time you would like it to be and check in the channel for official time</a:t>
            </a:r>
            <a:endParaRPr sz="1600"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be going over reflections from this semester and Josh will start talking about plans for next year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595959"/>
                </a:solidFill>
              </a:rPr>
              <a:t>Tuesdays at 6:30pm</a:t>
            </a:r>
            <a:endParaRPr sz="1600" b="1">
              <a:solidFill>
                <a:srgbClr val="595959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595959"/>
                </a:solidFill>
              </a:rPr>
              <a:t>Zoom Meeting</a:t>
            </a:r>
            <a:endParaRPr sz="1600" i="1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7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445881-BFAC-44D6-B705-C9EDDD22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ME 199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CAEFA6-EC06-43B0-B46D-22BFA955C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b="1">
                <a:latin typeface="Titillium Web"/>
              </a:rPr>
              <a:t>04.13.20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7323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aja 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4.xml><?xml version="1.0" encoding="utf-8"?>
<a:theme xmlns:a="http://schemas.openxmlformats.org/drawingml/2006/main" name="Illini Motorsports Presentation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949</Words>
  <Application>Microsoft Office PowerPoint</Application>
  <PresentationFormat>On-screen Show (16:9)</PresentationFormat>
  <Paragraphs>237</Paragraphs>
  <Slides>35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Titillium Web SemiBold</vt:lpstr>
      <vt:lpstr>Titillium Web Light</vt:lpstr>
      <vt:lpstr>Calibri Light</vt:lpstr>
      <vt:lpstr>Racing Sans One</vt:lpstr>
      <vt:lpstr>Titillium Web</vt:lpstr>
      <vt:lpstr>Arial</vt:lpstr>
      <vt:lpstr>Merriweather</vt:lpstr>
      <vt:lpstr>Calibri</vt:lpstr>
      <vt:lpstr>Office Theme</vt:lpstr>
      <vt:lpstr>Baja 2017</vt:lpstr>
      <vt:lpstr>1_Office Theme</vt:lpstr>
      <vt:lpstr>Illini Motorsports Presentation Theme</vt:lpstr>
      <vt:lpstr> ME 199</vt:lpstr>
      <vt:lpstr>Announcements</vt:lpstr>
      <vt:lpstr>Due Dates</vt:lpstr>
      <vt:lpstr>Subteam Updates</vt:lpstr>
      <vt:lpstr>Suspension</vt:lpstr>
      <vt:lpstr>Drivetrain </vt:lpstr>
      <vt:lpstr>Chassis</vt:lpstr>
      <vt:lpstr>Business</vt:lpstr>
      <vt:lpstr>ME 199</vt:lpstr>
      <vt:lpstr>General Updates</vt:lpstr>
      <vt:lpstr>Subteam Meeting Times</vt:lpstr>
      <vt:lpstr>MECHANICAL SUBTEAMS</vt:lpstr>
      <vt:lpstr>Chassis/Suspension</vt:lpstr>
      <vt:lpstr>Aerodynamics</vt:lpstr>
      <vt:lpstr>Drivetrain</vt:lpstr>
      <vt:lpstr>Integration</vt:lpstr>
      <vt:lpstr>ELECTRICAL SUBTEAMS</vt:lpstr>
      <vt:lpstr>Tractive System</vt:lpstr>
      <vt:lpstr>Data Acquisition</vt:lpstr>
      <vt:lpstr>Motors/Controls</vt:lpstr>
      <vt:lpstr>BUSINESS SUBTEAM</vt:lpstr>
      <vt:lpstr>Business</vt:lpstr>
      <vt:lpstr>QUESTIONS?</vt:lpstr>
      <vt:lpstr>My time at Formula SAE  - Keyur Patel</vt:lpstr>
      <vt:lpstr>About me</vt:lpstr>
      <vt:lpstr>Contributions</vt:lpstr>
      <vt:lpstr>Technical Skills</vt:lpstr>
      <vt:lpstr>Community</vt:lpstr>
      <vt:lpstr>Ashish Mittal</vt:lpstr>
      <vt:lpstr>Aero Project Lead</vt:lpstr>
      <vt:lpstr>Engine Team Lead</vt:lpstr>
      <vt:lpstr>General Teamwork</vt:lpstr>
      <vt:lpstr>Anuj Soni</vt:lpstr>
      <vt:lpstr>Involvement as a Drivetrain Member</vt:lpstr>
      <vt:lpstr>Knowledge Learned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15</cp:revision>
  <dcterms:modified xsi:type="dcterms:W3CDTF">2020-04-13T22:57:55Z</dcterms:modified>
</cp:coreProperties>
</file>